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5148" r:id="rId2"/>
  </p:sldMasterIdLst>
  <p:notesMasterIdLst>
    <p:notesMasterId r:id="rId18"/>
  </p:notesMasterIdLst>
  <p:sldIdLst>
    <p:sldId id="257" r:id="rId3"/>
    <p:sldId id="332" r:id="rId4"/>
    <p:sldId id="565" r:id="rId5"/>
    <p:sldId id="586" r:id="rId6"/>
    <p:sldId id="587" r:id="rId7"/>
    <p:sldId id="589" r:id="rId8"/>
    <p:sldId id="588" r:id="rId9"/>
    <p:sldId id="590" r:id="rId10"/>
    <p:sldId id="591" r:id="rId11"/>
    <p:sldId id="593" r:id="rId12"/>
    <p:sldId id="596" r:id="rId13"/>
    <p:sldId id="597" r:id="rId14"/>
    <p:sldId id="598" r:id="rId15"/>
    <p:sldId id="599" r:id="rId16"/>
    <p:sldId id="58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47002"/>
    <a:srgbClr val="FFD94F"/>
    <a:srgbClr val="820000"/>
    <a:srgbClr val="F07F02"/>
    <a:srgbClr val="FFFFFF"/>
    <a:srgbClr val="FFCF01"/>
    <a:srgbClr val="D0A800"/>
    <a:srgbClr val="8A7000"/>
    <a:srgbClr val="D1A7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9" autoAdjust="0"/>
    <p:restoredTop sz="97572" autoAdjust="0"/>
  </p:normalViewPr>
  <p:slideViewPr>
    <p:cSldViewPr>
      <p:cViewPr>
        <p:scale>
          <a:sx n="66" d="100"/>
          <a:sy n="66" d="100"/>
        </p:scale>
        <p:origin x="-92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3BE0DF-5F48-4372-AB60-B17B8C488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369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F8061D-F5BE-4A57-815C-B2029B4C8C78}" type="slidenum">
              <a:rPr lang="en-US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0D8247A-1942-480E-BA24-25A9BC4EA483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C570275-ECDC-45B0-B62C-6748DFF8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72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7BD2-3E3B-40C6-B291-ABE398357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58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1BD2-2C08-477A-ABA3-250425120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08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35A1-FBF8-4A66-9ABC-4B6A2BE0E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735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DC570275-ECDC-45B0-B62C-6748DFF80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40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1616-1989-459B-B0AB-A468F1F079D7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254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E33B0-679C-46BD-B5B0-9E5361416E18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434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4BF2-5256-4BF7-A5A9-B485F80C0FB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62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B35B-924F-491F-B808-93E448A2319C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40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5167-D2E6-4329-8BA9-8F9DE366005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60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1CE2-722B-45B4-A168-0B0D5A0079F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4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1616-1989-459B-B0AB-A468F1F07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045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BDA5E-6319-4C6D-AC57-02AF35C37505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424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BC0E-0FFF-4A79-8A50-C00917902F3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97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7BD2-3E3B-40C6-B291-ABE398357009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02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1BD2-2C08-477A-ABA3-25042512075A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54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35A1-FBF8-4A66-9ABC-4B6A2BE0E6F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69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E33B0-679C-46BD-B5B0-9E5361416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76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4BF2-5256-4BF7-A5A9-B485F80C0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65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B35B-924F-491F-B808-93E448A23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96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45167-D2E6-4329-8BA9-8F9DE3660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68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1CE2-722B-45B4-A168-0B0D5A007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517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BDA5E-6319-4C6D-AC57-02AF35C37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37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BC0E-0FFF-4A79-8A50-C00917902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68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8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		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AC80E504-1BF5-4CE4-9A86-9532055D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96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  <p:sldLayoutId id="21474848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		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AC80E504-1BF5-4CE4-9A86-9532055D3A18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517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5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/>
          <p:cNvSpPr txBox="1">
            <a:spLocks noChangeArrowheads="1"/>
          </p:cNvSpPr>
          <p:nvPr/>
        </p:nvSpPr>
        <p:spPr bwMode="auto">
          <a:xfrm>
            <a:off x="0" y="57148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3000" b="1" i="1" dirty="0" smtClean="0">
                <a:solidFill>
                  <a:srgbClr val="C00000"/>
                </a:solidFill>
              </a:rPr>
              <a:t>New Collider Searches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3000" b="1" i="1" dirty="0" smtClean="0">
                <a:solidFill>
                  <a:srgbClr val="C00000"/>
                </a:solidFill>
              </a:rPr>
              <a:t>for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3000" b="1" i="1" dirty="0" smtClean="0">
                <a:solidFill>
                  <a:srgbClr val="C00000"/>
                </a:solidFill>
              </a:rPr>
              <a:t>Axion-like Particles Coupling to Gluons</a:t>
            </a:r>
          </a:p>
        </p:txBody>
      </p:sp>
      <p:sp>
        <p:nvSpPr>
          <p:cNvPr id="23555" name="TextBox 32"/>
          <p:cNvSpPr txBox="1">
            <a:spLocks noChangeArrowheads="1"/>
          </p:cNvSpPr>
          <p:nvPr/>
        </p:nvSpPr>
        <p:spPr bwMode="auto">
          <a:xfrm>
            <a:off x="287338" y="1904792"/>
            <a:ext cx="856932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1800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1800" i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800" i="1" dirty="0" smtClean="0">
                <a:solidFill>
                  <a:srgbClr val="C00000"/>
                </a:solidFill>
              </a:rPr>
              <a:t>Based on arXiv:2006.05302 by</a:t>
            </a:r>
            <a:endParaRPr kumimoji="0" lang="en-US" altLang="en-US" sz="2200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200" i="1" dirty="0" err="1" smtClean="0">
                <a:solidFill>
                  <a:srgbClr val="C00000"/>
                </a:solidFill>
              </a:rPr>
              <a:t>Mojtaba</a:t>
            </a:r>
            <a:r>
              <a:rPr kumimoji="0" lang="en-US" altLang="en-US" sz="2200" i="1" dirty="0" smtClean="0">
                <a:solidFill>
                  <a:srgbClr val="C00000"/>
                </a:solidFill>
              </a:rPr>
              <a:t> </a:t>
            </a:r>
            <a:r>
              <a:rPr kumimoji="0" lang="en-US" altLang="en-US" sz="2200" i="1" dirty="0" err="1" smtClean="0">
                <a:solidFill>
                  <a:srgbClr val="C00000"/>
                </a:solidFill>
              </a:rPr>
              <a:t>Mohammadi</a:t>
            </a:r>
            <a:r>
              <a:rPr kumimoji="0" lang="en-US" altLang="en-US" sz="2200" i="1" dirty="0" smtClean="0">
                <a:solidFill>
                  <a:srgbClr val="C00000"/>
                </a:solidFill>
              </a:rPr>
              <a:t> </a:t>
            </a:r>
            <a:r>
              <a:rPr kumimoji="0" lang="en-US" altLang="en-US" sz="2200" i="1" dirty="0" err="1" smtClean="0">
                <a:solidFill>
                  <a:srgbClr val="C00000"/>
                </a:solidFill>
              </a:rPr>
              <a:t>Najafabadi</a:t>
            </a:r>
            <a:endParaRPr kumimoji="0" lang="en-US" altLang="en-US" sz="2200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200" i="1" dirty="0" err="1" smtClean="0">
                <a:solidFill>
                  <a:srgbClr val="C00000"/>
                </a:solidFill>
              </a:rPr>
              <a:t>Gholamhossein</a:t>
            </a:r>
            <a:r>
              <a:rPr kumimoji="0" lang="en-US" altLang="en-US" sz="2200" i="1" dirty="0" smtClean="0">
                <a:solidFill>
                  <a:srgbClr val="C00000"/>
                </a:solidFill>
              </a:rPr>
              <a:t> </a:t>
            </a:r>
            <a:r>
              <a:rPr kumimoji="0" lang="en-US" altLang="en-US" sz="2200" i="1" dirty="0" err="1" smtClean="0">
                <a:solidFill>
                  <a:srgbClr val="C00000"/>
                </a:solidFill>
              </a:rPr>
              <a:t>Haghighat</a:t>
            </a:r>
            <a:endParaRPr kumimoji="0" lang="en-US" altLang="en-US" sz="2200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200" i="1" dirty="0" err="1" smtClean="0">
                <a:solidFill>
                  <a:srgbClr val="C00000"/>
                </a:solidFill>
              </a:rPr>
              <a:t>Daruosh</a:t>
            </a:r>
            <a:r>
              <a:rPr kumimoji="0" lang="en-US" altLang="en-US" sz="2200" i="1" dirty="0" smtClean="0">
                <a:solidFill>
                  <a:srgbClr val="C00000"/>
                </a:solidFill>
              </a:rPr>
              <a:t> </a:t>
            </a:r>
            <a:r>
              <a:rPr kumimoji="0" lang="en-US" altLang="en-US" sz="2200" i="1" dirty="0" err="1" smtClean="0">
                <a:solidFill>
                  <a:srgbClr val="C00000"/>
                </a:solidFill>
              </a:rPr>
              <a:t>Haji</a:t>
            </a:r>
            <a:r>
              <a:rPr kumimoji="0" lang="en-US" altLang="en-US" sz="2200" i="1" dirty="0" smtClean="0">
                <a:solidFill>
                  <a:srgbClr val="C00000"/>
                </a:solidFill>
              </a:rPr>
              <a:t> </a:t>
            </a:r>
            <a:r>
              <a:rPr kumimoji="0" lang="en-US" altLang="en-US" sz="2200" i="1" dirty="0" err="1" smtClean="0">
                <a:solidFill>
                  <a:srgbClr val="C00000"/>
                </a:solidFill>
              </a:rPr>
              <a:t>Raissi</a:t>
            </a:r>
            <a:endParaRPr kumimoji="0" lang="en-US" altLang="en-US" sz="2200" i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200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kumimoji="0" lang="en-US" altLang="en-US" sz="1800" i="1" dirty="0" smtClean="0">
                <a:solidFill>
                  <a:srgbClr val="C00000"/>
                </a:solidFill>
              </a:rPr>
              <a:t>Presented by</a:t>
            </a:r>
          </a:p>
          <a:p>
            <a:pPr algn="ctr">
              <a:spcBef>
                <a:spcPct val="0"/>
              </a:spcBef>
              <a:buNone/>
            </a:pPr>
            <a:r>
              <a:rPr kumimoji="0" lang="en-US" altLang="en-US" sz="2200" i="1" dirty="0" err="1" smtClean="0">
                <a:solidFill>
                  <a:srgbClr val="C00000"/>
                </a:solidFill>
              </a:rPr>
              <a:t>Gholamhossein</a:t>
            </a:r>
            <a:r>
              <a:rPr kumimoji="0" lang="en-US" altLang="en-US" sz="2200" i="1" dirty="0" smtClean="0">
                <a:solidFill>
                  <a:srgbClr val="C00000"/>
                </a:solidFill>
              </a:rPr>
              <a:t> </a:t>
            </a:r>
            <a:r>
              <a:rPr kumimoji="0" lang="en-US" altLang="en-US" sz="2200" i="1" dirty="0" err="1" smtClean="0">
                <a:solidFill>
                  <a:srgbClr val="C00000"/>
                </a:solidFill>
              </a:rPr>
              <a:t>Haghighat</a:t>
            </a:r>
            <a:endParaRPr kumimoji="0" lang="en-US" altLang="en-US" sz="2200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kumimoji="0" lang="en-US" altLang="en-US" sz="2200" b="1" i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200" dirty="0" smtClean="0">
                <a:solidFill>
                  <a:srgbClr val="C00000"/>
                </a:solidFill>
              </a:rPr>
              <a:t>Aug.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200" dirty="0" smtClean="0">
                <a:solidFill>
                  <a:srgbClr val="C00000"/>
                </a:solidFill>
              </a:rPr>
              <a:t>IPM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200" dirty="0" smtClean="0">
                <a:solidFill>
                  <a:srgbClr val="C00000"/>
                </a:solidFill>
              </a:rPr>
              <a:t>School of Particles and Accelerators</a:t>
            </a:r>
            <a:endParaRPr kumimoji="0" lang="en-US" altLang="en-US" sz="2200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kumimoji="0" lang="en-US" altLang="en-US" sz="2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0083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8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705452" y="66682"/>
            <a:ext cx="382862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Signal/background discrimination</a:t>
            </a:r>
          </a:p>
        </p:txBody>
      </p:sp>
      <p:sp>
        <p:nvSpPr>
          <p:cNvPr id="2076" name="AutoShape 28" descr="Eta Symbol (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4"/>
          <p:cNvSpPr>
            <a:spLocks noChangeArrowheads="1"/>
          </p:cNvSpPr>
          <p:nvPr/>
        </p:nvSpPr>
        <p:spPr bwMode="auto">
          <a:xfrm>
            <a:off x="96094" y="1071546"/>
            <a:ext cx="777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i="1" dirty="0" smtClean="0">
                <a:solidFill>
                  <a:srgbClr val="CC3300"/>
                </a:solidFill>
              </a:rPr>
              <a:t>Multivariate technique :    </a:t>
            </a:r>
            <a:r>
              <a:rPr lang="en-US" sz="1800" b="1" i="1" dirty="0" smtClean="0">
                <a:solidFill>
                  <a:srgbClr val="CC3300"/>
                </a:solidFill>
              </a:rPr>
              <a:t>Boosted Decision Trees (BDT) algorithm</a:t>
            </a:r>
            <a:endParaRPr lang="en-US" altLang="en-US" sz="1800" b="1" i="1" dirty="0" smtClean="0">
              <a:solidFill>
                <a:srgbClr val="820000"/>
              </a:solidFill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84572" y="1873740"/>
            <a:ext cx="2559068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srgbClr val="F07F02"/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i="1" dirty="0" smtClean="0">
                <a:solidFill>
                  <a:srgbClr val="C00000"/>
                </a:solidFill>
              </a:rPr>
              <a:t>Discriminating variables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13628" y="2681821"/>
            <a:ext cx="101110" cy="104014"/>
          </a:xfrm>
          <a:prstGeom prst="ellipse">
            <a:avLst/>
          </a:prstGeom>
          <a:solidFill>
            <a:srgbClr val="D4700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3633" y="3199224"/>
            <a:ext cx="101110" cy="104014"/>
          </a:xfrm>
          <a:prstGeom prst="ellipse">
            <a:avLst/>
          </a:prstGeom>
          <a:solidFill>
            <a:srgbClr val="D4700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13633" y="3706901"/>
            <a:ext cx="101110" cy="104014"/>
          </a:xfrm>
          <a:prstGeom prst="ellipse">
            <a:avLst/>
          </a:prstGeom>
          <a:solidFill>
            <a:srgbClr val="D4700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13638" y="4224304"/>
            <a:ext cx="101110" cy="104014"/>
          </a:xfrm>
          <a:prstGeom prst="ellipse">
            <a:avLst/>
          </a:prstGeom>
          <a:solidFill>
            <a:srgbClr val="D4700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324" y="2595186"/>
            <a:ext cx="326708" cy="2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386" y="3108245"/>
            <a:ext cx="1473518" cy="40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784" y="3635694"/>
            <a:ext cx="1026795" cy="2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2082" y="5170184"/>
            <a:ext cx="866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7538" y="5639060"/>
            <a:ext cx="693420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64"/>
          <p:cNvSpPr>
            <a:spLocks noChangeArrowheads="1"/>
          </p:cNvSpPr>
          <p:nvPr/>
        </p:nvSpPr>
        <p:spPr bwMode="auto">
          <a:xfrm>
            <a:off x="365221" y="2532946"/>
            <a:ext cx="777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 smtClean="0">
                <a:solidFill>
                  <a:srgbClr val="CC3300"/>
                </a:solidFill>
              </a:rPr>
              <a:t>Missing transverse energy</a:t>
            </a:r>
            <a:endParaRPr lang="en-US" altLang="en-US" sz="1800" b="1" i="1" dirty="0" smtClean="0">
              <a:solidFill>
                <a:srgbClr val="820000"/>
              </a:solidFill>
            </a:endParaRPr>
          </a:p>
        </p:txBody>
      </p:sp>
      <p:sp>
        <p:nvSpPr>
          <p:cNvPr id="24" name="Rectangle 64"/>
          <p:cNvSpPr>
            <a:spLocks noChangeArrowheads="1"/>
          </p:cNvSpPr>
          <p:nvPr/>
        </p:nvSpPr>
        <p:spPr bwMode="auto">
          <a:xfrm>
            <a:off x="357158" y="3062040"/>
            <a:ext cx="777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 smtClean="0">
                <a:solidFill>
                  <a:srgbClr val="CC3300"/>
                </a:solidFill>
              </a:rPr>
              <a:t>Scalar transverse energy sum</a:t>
            </a:r>
            <a:endParaRPr lang="en-US" altLang="en-US" sz="1800" b="1" i="1" dirty="0" smtClean="0">
              <a:solidFill>
                <a:srgbClr val="820000"/>
              </a:solidFill>
            </a:endParaRPr>
          </a:p>
        </p:txBody>
      </p:sp>
      <p:sp>
        <p:nvSpPr>
          <p:cNvPr id="25" name="Rectangle 64"/>
          <p:cNvSpPr>
            <a:spLocks noChangeArrowheads="1"/>
          </p:cNvSpPr>
          <p:nvPr/>
        </p:nvSpPr>
        <p:spPr bwMode="auto">
          <a:xfrm>
            <a:off x="379735" y="3562106"/>
            <a:ext cx="777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 err="1" smtClean="0">
                <a:solidFill>
                  <a:srgbClr val="CC3300"/>
                </a:solidFill>
              </a:rPr>
              <a:t>Azimuthal</a:t>
            </a:r>
            <a:r>
              <a:rPr lang="en-US" sz="1800" b="1" i="1" dirty="0" smtClean="0">
                <a:solidFill>
                  <a:srgbClr val="CC3300"/>
                </a:solidFill>
              </a:rPr>
              <a:t> separation between the missing transverse energy and the hardest jet</a:t>
            </a:r>
            <a:endParaRPr lang="en-US" altLang="en-US" sz="1800" b="1" i="1" dirty="0" smtClean="0">
              <a:solidFill>
                <a:srgbClr val="820000"/>
              </a:solidFill>
            </a:endParaRPr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350707" y="4088828"/>
            <a:ext cx="777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 smtClean="0">
                <a:solidFill>
                  <a:srgbClr val="CC3300"/>
                </a:solidFill>
              </a:rPr>
              <a:t>Transverse momentum and </a:t>
            </a:r>
            <a:r>
              <a:rPr lang="en-US" sz="1800" b="1" i="1" dirty="0" err="1" smtClean="0">
                <a:solidFill>
                  <a:srgbClr val="CC3300"/>
                </a:solidFill>
              </a:rPr>
              <a:t>pseudorapidity</a:t>
            </a:r>
            <a:r>
              <a:rPr lang="en-US" sz="1800" b="1" i="1" dirty="0" smtClean="0">
                <a:solidFill>
                  <a:srgbClr val="CC3300"/>
                </a:solidFill>
              </a:rPr>
              <a:t> of the hardest jet</a:t>
            </a:r>
            <a:endParaRPr lang="en-US" altLang="en-US" sz="1800" b="1" i="1" dirty="0" smtClean="0">
              <a:solidFill>
                <a:srgbClr val="820000"/>
              </a:solidFill>
            </a:endParaRPr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>
            <a:off x="371672" y="5105846"/>
            <a:ext cx="777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 err="1" smtClean="0">
                <a:solidFill>
                  <a:srgbClr val="CC3300"/>
                </a:solidFill>
              </a:rPr>
              <a:t>Azimuthal</a:t>
            </a:r>
            <a:r>
              <a:rPr lang="en-US" sz="1800" b="1" i="1" dirty="0" smtClean="0">
                <a:solidFill>
                  <a:srgbClr val="CC3300"/>
                </a:solidFill>
              </a:rPr>
              <a:t> separation between the two hardest jets</a:t>
            </a:r>
            <a:endParaRPr lang="en-US" altLang="en-US" sz="1800" b="1" i="1" dirty="0" smtClean="0">
              <a:solidFill>
                <a:srgbClr val="820000"/>
              </a:solidFill>
            </a:endParaRPr>
          </a:p>
        </p:txBody>
      </p:sp>
      <p:sp>
        <p:nvSpPr>
          <p:cNvPr id="28" name="Rectangle 64"/>
          <p:cNvSpPr>
            <a:spLocks noChangeArrowheads="1"/>
          </p:cNvSpPr>
          <p:nvPr/>
        </p:nvSpPr>
        <p:spPr bwMode="auto">
          <a:xfrm>
            <a:off x="342644" y="5631436"/>
            <a:ext cx="77786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b="1" i="1" dirty="0" smtClean="0">
                <a:solidFill>
                  <a:srgbClr val="CC3300"/>
                </a:solidFill>
              </a:rPr>
              <a:t>Transverse momentum and </a:t>
            </a:r>
            <a:r>
              <a:rPr lang="en-US" sz="1800" b="1" i="1" dirty="0" err="1" smtClean="0">
                <a:solidFill>
                  <a:srgbClr val="CC3300"/>
                </a:solidFill>
              </a:rPr>
              <a:t>pseudorapidity</a:t>
            </a:r>
            <a:r>
              <a:rPr lang="en-US" sz="1800" b="1" i="1" dirty="0" smtClean="0">
                <a:solidFill>
                  <a:srgbClr val="CC3300"/>
                </a:solidFill>
              </a:rPr>
              <a:t> of the second hardest jet</a:t>
            </a:r>
            <a:endParaRPr lang="en-US" altLang="en-US" sz="1800" b="1" i="1" dirty="0" smtClean="0">
              <a:solidFill>
                <a:srgbClr val="820000"/>
              </a:solidFill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215419" y="5238950"/>
            <a:ext cx="101110" cy="104014"/>
          </a:xfrm>
          <a:prstGeom prst="ellipse">
            <a:avLst/>
          </a:prstGeom>
          <a:solidFill>
            <a:srgbClr val="D4700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15414" y="5756250"/>
            <a:ext cx="101110" cy="104014"/>
          </a:xfrm>
          <a:prstGeom prst="ellipse">
            <a:avLst/>
          </a:prstGeom>
          <a:solidFill>
            <a:srgbClr val="D4700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" name="Group 33"/>
          <p:cNvGrpSpPr/>
          <p:nvPr/>
        </p:nvGrpSpPr>
        <p:grpSpPr>
          <a:xfrm>
            <a:off x="-71470" y="4520807"/>
            <a:ext cx="3904834" cy="369332"/>
            <a:chOff x="3769192" y="4146628"/>
            <a:chExt cx="3904834" cy="369332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3769192" y="4146628"/>
              <a:ext cx="28745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Only </a:t>
              </a:r>
              <a:r>
                <a:rPr kumimoji="0" lang="en-US" altLang="en-US" sz="1800" b="1" i="1" dirty="0" err="1" smtClean="0">
                  <a:solidFill>
                    <a:srgbClr val="C00000"/>
                  </a:solidFill>
                </a:rPr>
                <a:t>di</a:t>
              </a: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-jet analysis</a:t>
              </a:r>
              <a:endParaRPr kumimoji="0" lang="en-US" altLang="en-US" sz="1800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Connector 9"/>
            <p:cNvCxnSpPr>
              <a:cxnSpLocks noChangeShapeType="1"/>
            </p:cNvCxnSpPr>
            <p:nvPr/>
          </p:nvCxnSpPr>
          <p:spPr bwMode="auto">
            <a:xfrm flipV="1">
              <a:off x="4290746" y="4513950"/>
              <a:ext cx="3383280" cy="2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20776" y="4117662"/>
            <a:ext cx="606743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390408" y="2533556"/>
            <a:ext cx="2926080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2" y="3152772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Group 45"/>
          <p:cNvGrpSpPr/>
          <p:nvPr/>
        </p:nvGrpSpPr>
        <p:grpSpPr>
          <a:xfrm>
            <a:off x="699834" y="3332550"/>
            <a:ext cx="7764233" cy="2640322"/>
            <a:chOff x="682672" y="3286124"/>
            <a:chExt cx="7764233" cy="2640322"/>
          </a:xfrm>
        </p:grpSpPr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2672" y="3286124"/>
              <a:ext cx="7764233" cy="2640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5000" sy="105000" algn="ctr" rotWithShape="0">
                <a:srgbClr val="92D050">
                  <a:alpha val="40000"/>
                </a:srgbClr>
              </a:outerShdw>
            </a:effectLst>
          </p:spPr>
        </p:pic>
        <p:sp>
          <p:nvSpPr>
            <p:cNvPr id="37" name="Rectangle 64"/>
            <p:cNvSpPr>
              <a:spLocks noChangeArrowheads="1"/>
            </p:cNvSpPr>
            <p:nvPr/>
          </p:nvSpPr>
          <p:spPr bwMode="auto">
            <a:xfrm>
              <a:off x="1857356" y="3519074"/>
              <a:ext cx="16350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 i="1" dirty="0" smtClean="0">
                  <a:solidFill>
                    <a:srgbClr val="820000"/>
                  </a:solidFill>
                </a:rPr>
                <a:t>mono-jet</a:t>
              </a:r>
            </a:p>
          </p:txBody>
        </p:sp>
        <p:sp>
          <p:nvSpPr>
            <p:cNvPr id="38" name="Rectangle 64"/>
            <p:cNvSpPr>
              <a:spLocks noChangeArrowheads="1"/>
            </p:cNvSpPr>
            <p:nvPr/>
          </p:nvSpPr>
          <p:spPr bwMode="auto">
            <a:xfrm>
              <a:off x="5643570" y="3519074"/>
              <a:ext cx="16350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 i="1" dirty="0" err="1" smtClean="0">
                  <a:solidFill>
                    <a:srgbClr val="820000"/>
                  </a:solidFill>
                </a:rPr>
                <a:t>di</a:t>
              </a:r>
              <a:r>
                <a:rPr lang="en-US" altLang="en-US" sz="1600" b="1" i="1" dirty="0" smtClean="0">
                  <a:solidFill>
                    <a:srgbClr val="820000"/>
                  </a:solidFill>
                </a:rPr>
                <a:t>-jet</a:t>
              </a:r>
            </a:p>
          </p:txBody>
        </p:sp>
      </p:grpSp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50" y="3143248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4" name="Group 63"/>
          <p:cNvGrpSpPr/>
          <p:nvPr/>
        </p:nvGrpSpPr>
        <p:grpSpPr>
          <a:xfrm>
            <a:off x="-74645" y="3062285"/>
            <a:ext cx="9084049" cy="2938728"/>
            <a:chOff x="-74645" y="3062285"/>
            <a:chExt cx="9084049" cy="2938728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210458" y="3199469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210458" y="3707146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210463" y="4224549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7211" y="3108490"/>
              <a:ext cx="1473518" cy="406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82609" y="3635939"/>
              <a:ext cx="1026795" cy="26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88907" y="5170429"/>
              <a:ext cx="8667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04363" y="5639305"/>
              <a:ext cx="693420" cy="340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" name="Rectangle 64"/>
            <p:cNvSpPr>
              <a:spLocks noChangeArrowheads="1"/>
            </p:cNvSpPr>
            <p:nvPr/>
          </p:nvSpPr>
          <p:spPr bwMode="auto">
            <a:xfrm>
              <a:off x="353983" y="3062285"/>
              <a:ext cx="7778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solidFill>
                    <a:srgbClr val="CC3300"/>
                  </a:solidFill>
                </a:rPr>
                <a:t>Scalar transverse energy sum</a:t>
              </a:r>
              <a:endParaRPr lang="en-US" altLang="en-US" sz="1800" b="1" i="1" dirty="0" smtClean="0">
                <a:solidFill>
                  <a:srgbClr val="820000"/>
                </a:solidFill>
              </a:endParaRPr>
            </a:p>
          </p:txBody>
        </p:sp>
        <p:sp>
          <p:nvSpPr>
            <p:cNvPr id="53" name="Rectangle 64"/>
            <p:cNvSpPr>
              <a:spLocks noChangeArrowheads="1"/>
            </p:cNvSpPr>
            <p:nvPr/>
          </p:nvSpPr>
          <p:spPr bwMode="auto">
            <a:xfrm>
              <a:off x="376560" y="3562351"/>
              <a:ext cx="7778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err="1" smtClean="0">
                  <a:solidFill>
                    <a:srgbClr val="CC3300"/>
                  </a:solidFill>
                </a:rPr>
                <a:t>Azimuthal</a:t>
              </a:r>
              <a:r>
                <a:rPr lang="en-US" sz="1800" b="1" i="1" dirty="0" smtClean="0">
                  <a:solidFill>
                    <a:srgbClr val="CC3300"/>
                  </a:solidFill>
                </a:rPr>
                <a:t> separation between the missing transverse energy and the hardest jet</a:t>
              </a:r>
              <a:endParaRPr lang="en-US" altLang="en-US" sz="1800" b="1" i="1" dirty="0" smtClean="0">
                <a:solidFill>
                  <a:srgbClr val="820000"/>
                </a:solidFill>
              </a:endParaRPr>
            </a:p>
          </p:txBody>
        </p:sp>
        <p:sp>
          <p:nvSpPr>
            <p:cNvPr id="54" name="Rectangle 64"/>
            <p:cNvSpPr>
              <a:spLocks noChangeArrowheads="1"/>
            </p:cNvSpPr>
            <p:nvPr/>
          </p:nvSpPr>
          <p:spPr bwMode="auto">
            <a:xfrm>
              <a:off x="347532" y="4089073"/>
              <a:ext cx="7778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solidFill>
                    <a:srgbClr val="CC3300"/>
                  </a:solidFill>
                </a:rPr>
                <a:t>Transverse momentum and </a:t>
              </a:r>
              <a:r>
                <a:rPr lang="en-US" sz="1800" b="1" i="1" dirty="0" err="1" smtClean="0">
                  <a:solidFill>
                    <a:srgbClr val="CC3300"/>
                  </a:solidFill>
                </a:rPr>
                <a:t>pseudorapidity</a:t>
              </a:r>
              <a:r>
                <a:rPr lang="en-US" sz="1800" b="1" i="1" dirty="0" smtClean="0">
                  <a:solidFill>
                    <a:srgbClr val="CC3300"/>
                  </a:solidFill>
                </a:rPr>
                <a:t> of the hardest jet</a:t>
              </a:r>
              <a:endParaRPr lang="en-US" altLang="en-US" sz="1800" b="1" i="1" dirty="0" smtClean="0">
                <a:solidFill>
                  <a:srgbClr val="820000"/>
                </a:solidFill>
              </a:endParaRPr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368497" y="5106091"/>
              <a:ext cx="7778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err="1" smtClean="0">
                  <a:solidFill>
                    <a:srgbClr val="CC3300"/>
                  </a:solidFill>
                </a:rPr>
                <a:t>Azimuthal</a:t>
              </a:r>
              <a:r>
                <a:rPr lang="en-US" sz="1800" b="1" i="1" dirty="0" smtClean="0">
                  <a:solidFill>
                    <a:srgbClr val="CC3300"/>
                  </a:solidFill>
                </a:rPr>
                <a:t> separation between the two hardest jets</a:t>
              </a:r>
              <a:endParaRPr lang="en-US" altLang="en-US" sz="1800" b="1" i="1" dirty="0" smtClean="0">
                <a:solidFill>
                  <a:srgbClr val="820000"/>
                </a:solidFill>
              </a:endParaRPr>
            </a:p>
          </p:txBody>
        </p:sp>
        <p:sp>
          <p:nvSpPr>
            <p:cNvPr id="56" name="Rectangle 64"/>
            <p:cNvSpPr>
              <a:spLocks noChangeArrowheads="1"/>
            </p:cNvSpPr>
            <p:nvPr/>
          </p:nvSpPr>
          <p:spPr bwMode="auto">
            <a:xfrm>
              <a:off x="339469" y="5631681"/>
              <a:ext cx="7778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 i="1" dirty="0" smtClean="0">
                  <a:solidFill>
                    <a:srgbClr val="CC3300"/>
                  </a:solidFill>
                </a:rPr>
                <a:t>Transverse momentum and </a:t>
              </a:r>
              <a:r>
                <a:rPr lang="en-US" sz="1800" b="1" i="1" dirty="0" err="1" smtClean="0">
                  <a:solidFill>
                    <a:srgbClr val="CC3300"/>
                  </a:solidFill>
                </a:rPr>
                <a:t>pseudorapidity</a:t>
              </a:r>
              <a:r>
                <a:rPr lang="en-US" sz="1800" b="1" i="1" dirty="0" smtClean="0">
                  <a:solidFill>
                    <a:srgbClr val="CC3300"/>
                  </a:solidFill>
                </a:rPr>
                <a:t> of the second hardest jet</a:t>
              </a:r>
              <a:endParaRPr lang="en-US" altLang="en-US" sz="1800" b="1" i="1" dirty="0" smtClean="0">
                <a:solidFill>
                  <a:srgbClr val="820000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12244" y="5239195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12239" y="5756495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pSp>
          <p:nvGrpSpPr>
            <p:cNvPr id="59" name="Group 33"/>
            <p:cNvGrpSpPr/>
            <p:nvPr/>
          </p:nvGrpSpPr>
          <p:grpSpPr>
            <a:xfrm>
              <a:off x="-74645" y="4521052"/>
              <a:ext cx="3904834" cy="369332"/>
              <a:chOff x="3769192" y="4146628"/>
              <a:chExt cx="3904834" cy="369332"/>
            </a:xfrm>
          </p:grpSpPr>
          <p:sp>
            <p:nvSpPr>
              <p:cNvPr id="60" name="TextBox 19"/>
              <p:cNvSpPr txBox="1">
                <a:spLocks noChangeArrowheads="1"/>
              </p:cNvSpPr>
              <p:nvPr/>
            </p:nvSpPr>
            <p:spPr bwMode="auto">
              <a:xfrm>
                <a:off x="3769192" y="4146628"/>
                <a:ext cx="28745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800" b="1" i="1" dirty="0" smtClean="0">
                    <a:solidFill>
                      <a:srgbClr val="C00000"/>
                    </a:solidFill>
                  </a:rPr>
                  <a:t>Only </a:t>
                </a:r>
                <a:r>
                  <a:rPr kumimoji="0" lang="en-US" altLang="en-US" sz="1800" b="1" i="1" dirty="0" err="1" smtClean="0">
                    <a:solidFill>
                      <a:srgbClr val="C00000"/>
                    </a:solidFill>
                  </a:rPr>
                  <a:t>di</a:t>
                </a:r>
                <a:r>
                  <a:rPr kumimoji="0" lang="en-US" altLang="en-US" sz="1800" b="1" i="1" dirty="0" smtClean="0">
                    <a:solidFill>
                      <a:srgbClr val="C00000"/>
                    </a:solidFill>
                  </a:rPr>
                  <a:t>-jet analysis</a:t>
                </a:r>
                <a:endParaRPr kumimoji="0" lang="en-US" altLang="en-US" sz="1800" b="1" i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61" name="Straight Connector 9"/>
              <p:cNvCxnSpPr>
                <a:cxnSpLocks noChangeShapeType="1"/>
              </p:cNvCxnSpPr>
              <p:nvPr/>
            </p:nvCxnSpPr>
            <p:spPr bwMode="auto">
              <a:xfrm flipV="1">
                <a:off x="4290746" y="4513950"/>
                <a:ext cx="3383280" cy="2"/>
              </a:xfrm>
              <a:prstGeom prst="line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17601" y="4117907"/>
              <a:ext cx="606743" cy="340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5" name="TextBox 19"/>
          <p:cNvSpPr txBox="1">
            <a:spLocks noChangeArrowheads="1"/>
          </p:cNvSpPr>
          <p:nvPr/>
        </p:nvSpPr>
        <p:spPr bwMode="auto">
          <a:xfrm>
            <a:off x="403196" y="5097474"/>
            <a:ext cx="5669002" cy="40011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6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2" y="3097210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87598" y="3325083"/>
            <a:ext cx="4310072" cy="296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6000" sy="106000" algn="ctr" rotWithShape="0">
              <a:srgbClr val="92D050">
                <a:alpha val="4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0083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9</a:t>
            </a:r>
            <a:endParaRPr lang="en-US" sz="1600" dirty="0">
              <a:solidFill>
                <a:srgbClr val="8A70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667" y="128238"/>
            <a:ext cx="6576822" cy="217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2455" y="4550790"/>
            <a:ext cx="6608826" cy="21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841" y="2338891"/>
            <a:ext cx="3136392" cy="21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9755" y="2319242"/>
            <a:ext cx="3211068" cy="21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76390" y="168898"/>
            <a:ext cx="9144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srgbClr val="F07F02"/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i="1" dirty="0" err="1" smtClean="0">
                <a:solidFill>
                  <a:srgbClr val="C00000"/>
                </a:solidFill>
              </a:rPr>
              <a:t>di</a:t>
            </a:r>
            <a:r>
              <a:rPr kumimoji="0" lang="en-US" altLang="en-US" sz="1800" b="1" i="1" dirty="0" smtClean="0">
                <a:solidFill>
                  <a:srgbClr val="C00000"/>
                </a:solidFill>
              </a:rPr>
              <a:t>-jet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dirty="0" smtClean="0">
                <a:solidFill>
                  <a:srgbClr val="C00000"/>
                </a:solidFill>
              </a:rPr>
              <a:t>13 </a:t>
            </a:r>
            <a:r>
              <a:rPr kumimoji="0" lang="en-US" altLang="en-US" sz="1800" b="1" dirty="0" err="1" smtClean="0">
                <a:solidFill>
                  <a:srgbClr val="C00000"/>
                </a:solidFill>
              </a:rPr>
              <a:t>TeV</a:t>
            </a:r>
            <a:endParaRPr kumimoji="0" lang="en-US" altLang="en-US" sz="18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747980" y="650083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10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705452" y="66682"/>
            <a:ext cx="382862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Signal/background discrimination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2338794"/>
            <a:ext cx="8429652" cy="29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Rectangle 64"/>
          <p:cNvSpPr>
            <a:spLocks noChangeArrowheads="1"/>
          </p:cNvSpPr>
          <p:nvPr/>
        </p:nvSpPr>
        <p:spPr bwMode="auto">
          <a:xfrm>
            <a:off x="2045970" y="2005417"/>
            <a:ext cx="982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 i="1" dirty="0" smtClean="0">
                <a:solidFill>
                  <a:srgbClr val="820000"/>
                </a:solidFill>
              </a:rPr>
              <a:t>mono-jet</a:t>
            </a: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6527939" y="2000240"/>
            <a:ext cx="16350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 i="1" dirty="0" err="1" smtClean="0">
                <a:solidFill>
                  <a:srgbClr val="820000"/>
                </a:solidFill>
              </a:rPr>
              <a:t>di</a:t>
            </a:r>
            <a:r>
              <a:rPr lang="en-US" altLang="en-US" sz="1600" b="1" i="1" dirty="0" smtClean="0">
                <a:solidFill>
                  <a:srgbClr val="820000"/>
                </a:solidFill>
              </a:rPr>
              <a:t>-jet</a:t>
            </a:r>
          </a:p>
        </p:txBody>
      </p:sp>
      <p:sp>
        <p:nvSpPr>
          <p:cNvPr id="64" name="TextBox 19"/>
          <p:cNvSpPr txBox="1">
            <a:spLocks noChangeArrowheads="1"/>
          </p:cNvSpPr>
          <p:nvPr/>
        </p:nvSpPr>
        <p:spPr bwMode="auto">
          <a:xfrm>
            <a:off x="3491270" y="1416594"/>
            <a:ext cx="2315726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srgbClr val="F07F02"/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i="1" dirty="0" smtClean="0">
                <a:solidFill>
                  <a:srgbClr val="C00000"/>
                </a:solidFill>
              </a:rPr>
              <a:t>Classifier response</a:t>
            </a: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747980" y="6500834"/>
            <a:ext cx="382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11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133948" y="66682"/>
            <a:ext cx="48669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Constraints on </a:t>
            </a:r>
            <a:r>
              <a:rPr kumimoji="0" lang="en-US" altLang="en-US" sz="2000" b="1" i="1" dirty="0" smtClean="0">
                <a:solidFill>
                  <a:srgbClr val="C00000"/>
                </a:solidFill>
              </a:rPr>
              <a:t>the ALP-gluon coupling</a:t>
            </a: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09705"/>
            <a:ext cx="68389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747980" y="650083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12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133948" y="66682"/>
            <a:ext cx="486694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Constraints on </a:t>
            </a:r>
            <a:r>
              <a:rPr kumimoji="0" lang="en-US" altLang="en-US" sz="2000" b="1" i="1" dirty="0" smtClean="0">
                <a:solidFill>
                  <a:srgbClr val="C00000"/>
                </a:solidFill>
              </a:rPr>
              <a:t>the ALP-gluon coupling</a:t>
            </a: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657" y="1966916"/>
            <a:ext cx="6538491" cy="274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9"/>
          <p:cNvSpPr txBox="1">
            <a:spLocks noChangeAspect="1" noChangeArrowheads="1"/>
          </p:cNvSpPr>
          <p:nvPr/>
        </p:nvSpPr>
        <p:spPr bwMode="auto">
          <a:xfrm>
            <a:off x="5065716" y="3513140"/>
            <a:ext cx="775600" cy="3341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600" b="1" i="1" dirty="0" smtClean="0">
              <a:solidFill>
                <a:srgbClr val="C00000"/>
              </a:solidFill>
            </a:endParaRPr>
          </a:p>
        </p:txBody>
      </p:sp>
      <p:sp>
        <p:nvSpPr>
          <p:cNvPr id="8" name="TextBox 19"/>
          <p:cNvSpPr txBox="1">
            <a:spLocks noChangeAspect="1" noChangeArrowheads="1"/>
          </p:cNvSpPr>
          <p:nvPr/>
        </p:nvSpPr>
        <p:spPr bwMode="auto">
          <a:xfrm>
            <a:off x="5956310" y="3889380"/>
            <a:ext cx="775600" cy="3341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600" b="1" i="1" dirty="0" smtClean="0">
              <a:solidFill>
                <a:srgbClr val="C00000"/>
              </a:solidFill>
            </a:endParaRPr>
          </a:p>
        </p:txBody>
      </p:sp>
      <p:sp>
        <p:nvSpPr>
          <p:cNvPr id="9" name="TextBox 19"/>
          <p:cNvSpPr txBox="1">
            <a:spLocks noChangeAspect="1" noChangeArrowheads="1"/>
          </p:cNvSpPr>
          <p:nvPr/>
        </p:nvSpPr>
        <p:spPr bwMode="auto">
          <a:xfrm>
            <a:off x="6883416" y="4273558"/>
            <a:ext cx="775600" cy="33415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600" b="1" i="1" dirty="0" smtClean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5353" y="4714884"/>
            <a:ext cx="10640961" cy="415370"/>
            <a:chOff x="1130276" y="4668846"/>
            <a:chExt cx="10640961" cy="415370"/>
          </a:xfrm>
        </p:grpSpPr>
        <p:sp>
          <p:nvSpPr>
            <p:cNvPr id="10" name="Rectangle 64"/>
            <p:cNvSpPr>
              <a:spLocks noChangeArrowheads="1"/>
            </p:cNvSpPr>
            <p:nvPr/>
          </p:nvSpPr>
          <p:spPr bwMode="auto">
            <a:xfrm>
              <a:off x="1130276" y="4714884"/>
              <a:ext cx="4500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 smtClean="0">
                  <a:solidFill>
                    <a:srgbClr val="CC3300"/>
                  </a:solidFill>
                </a:rPr>
                <a:t>Current LHC limit:  0.025 </a:t>
              </a:r>
              <a:r>
                <a:rPr lang="en-US" altLang="en-US" sz="1800" dirty="0" err="1" smtClean="0">
                  <a:solidFill>
                    <a:srgbClr val="CC3300"/>
                  </a:solidFill>
                </a:rPr>
                <a:t>TeV</a:t>
              </a:r>
              <a:endParaRPr lang="en-US" altLang="en-US" sz="1800" b="1" dirty="0" smtClean="0">
                <a:solidFill>
                  <a:srgbClr val="820000"/>
                </a:solidFill>
              </a:endParaRPr>
            </a:p>
          </p:txBody>
        </p:sp>
        <p:sp>
          <p:nvSpPr>
            <p:cNvPr id="11" name="Rectangle 64"/>
            <p:cNvSpPr>
              <a:spLocks noChangeArrowheads="1"/>
            </p:cNvSpPr>
            <p:nvPr/>
          </p:nvSpPr>
          <p:spPr bwMode="auto">
            <a:xfrm>
              <a:off x="3992558" y="4668846"/>
              <a:ext cx="77786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dirty="0" smtClean="0">
                  <a:solidFill>
                    <a:srgbClr val="CC3300"/>
                  </a:solidFill>
                </a:rPr>
                <a:t>-1</a:t>
              </a:r>
              <a:endParaRPr lang="en-US" altLang="en-US" sz="1800" dirty="0" smtClean="0">
                <a:solidFill>
                  <a:srgbClr val="CC33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10056" y="2117650"/>
            <a:ext cx="2009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2800" b="1" i="1" dirty="0" smtClean="0">
                <a:solidFill>
                  <a:srgbClr val="C00000"/>
                </a:solidFill>
              </a:rPr>
              <a:t>Thank you</a:t>
            </a:r>
            <a:endParaRPr kumimoji="0" lang="en-US" altLang="en-US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241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475328" y="1572847"/>
            <a:ext cx="8023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en-US" sz="2000" b="1" i="1" dirty="0" smtClean="0">
                <a:solidFill>
                  <a:srgbClr val="820000"/>
                </a:solidFill>
              </a:rPr>
              <a:t>U(1)   </a:t>
            </a:r>
            <a:r>
              <a:rPr kumimoji="0" lang="en-US" altLang="en-US" sz="2000" b="1" i="1" dirty="0" smtClean="0">
                <a:solidFill>
                  <a:srgbClr val="820000"/>
                </a:solidFill>
              </a:rPr>
              <a:t>problem and </a:t>
            </a:r>
            <a:r>
              <a:rPr kumimoji="0" lang="en-US" altLang="en-US" sz="2000" b="1" i="1" dirty="0" smtClean="0">
                <a:solidFill>
                  <a:srgbClr val="820000"/>
                </a:solidFill>
              </a:rPr>
              <a:t>strong CP problem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78744" y="1722736"/>
            <a:ext cx="91919" cy="94558"/>
          </a:xfrm>
          <a:prstGeom prst="ellipse">
            <a:avLst/>
          </a:prstGeom>
          <a:solidFill>
            <a:srgbClr val="D4700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1867049" y="500042"/>
            <a:ext cx="5400675" cy="461665"/>
            <a:chOff x="1867049" y="188640"/>
            <a:chExt cx="5400675" cy="461665"/>
          </a:xfrm>
        </p:grpSpPr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1867049" y="188640"/>
              <a:ext cx="54006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400" b="1" i="1" dirty="0" smtClean="0">
                  <a:solidFill>
                    <a:srgbClr val="C00000"/>
                  </a:solidFill>
                </a:rPr>
                <a:t>Outline</a:t>
              </a:r>
              <a:endParaRPr kumimoji="0" lang="en-US" altLang="en-US" sz="2400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64" name="Straight Connector 9"/>
            <p:cNvCxnSpPr>
              <a:cxnSpLocks noChangeShapeType="1"/>
            </p:cNvCxnSpPr>
            <p:nvPr/>
          </p:nvCxnSpPr>
          <p:spPr bwMode="auto">
            <a:xfrm flipV="1">
              <a:off x="4071934" y="601880"/>
              <a:ext cx="1005840" cy="2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19"/>
          <p:cNvSpPr txBox="1">
            <a:spLocks noChangeArrowheads="1"/>
          </p:cNvSpPr>
          <p:nvPr/>
        </p:nvSpPr>
        <p:spPr bwMode="auto">
          <a:xfrm flipH="1">
            <a:off x="1028182" y="1693700"/>
            <a:ext cx="117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500" b="1" dirty="0" smtClean="0">
                <a:solidFill>
                  <a:schemeClr val="bg1"/>
                </a:solidFill>
              </a:rPr>
              <a:t>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76145" y="1970827"/>
            <a:ext cx="8120007" cy="400110"/>
            <a:chOff x="285720" y="1857364"/>
            <a:chExt cx="8120007" cy="400110"/>
          </a:xfrm>
        </p:grpSpPr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382304" y="1857364"/>
              <a:ext cx="8023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 dirty="0" err="1" smtClean="0">
                  <a:solidFill>
                    <a:srgbClr val="820000"/>
                  </a:solidFill>
                </a:rPr>
                <a:t>Peccei</a:t>
              </a:r>
              <a:r>
                <a:rPr kumimoji="0" lang="en-US" altLang="en-US" sz="2000" b="1" i="1" dirty="0" smtClean="0">
                  <a:solidFill>
                    <a:srgbClr val="820000"/>
                  </a:solidFill>
                </a:rPr>
                <a:t>-Quinn’s solution to the strong CP problem</a:t>
              </a: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85720" y="2007253"/>
              <a:ext cx="91919" cy="94558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76145" y="2378817"/>
            <a:ext cx="8120007" cy="400110"/>
            <a:chOff x="285720" y="1857364"/>
            <a:chExt cx="8120007" cy="400110"/>
          </a:xfrm>
        </p:grpSpPr>
        <p:sp>
          <p:nvSpPr>
            <p:cNvPr id="34" name="TextBox 32"/>
            <p:cNvSpPr txBox="1">
              <a:spLocks noChangeArrowheads="1"/>
            </p:cNvSpPr>
            <p:nvPr/>
          </p:nvSpPr>
          <p:spPr bwMode="auto">
            <a:xfrm>
              <a:off x="382304" y="1857364"/>
              <a:ext cx="8023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 dirty="0" smtClean="0">
                  <a:solidFill>
                    <a:srgbClr val="820000"/>
                  </a:solidFill>
                </a:rPr>
                <a:t>Axion-like Particles (ALPs)</a:t>
              </a: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285720" y="2007253"/>
              <a:ext cx="91919" cy="94558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145" y="2785217"/>
            <a:ext cx="8120007" cy="400110"/>
            <a:chOff x="285720" y="1857364"/>
            <a:chExt cx="8120007" cy="400110"/>
          </a:xfrm>
        </p:grpSpPr>
        <p:sp>
          <p:nvSpPr>
            <p:cNvPr id="15" name="TextBox 32"/>
            <p:cNvSpPr txBox="1">
              <a:spLocks noChangeArrowheads="1"/>
            </p:cNvSpPr>
            <p:nvPr/>
          </p:nvSpPr>
          <p:spPr bwMode="auto">
            <a:xfrm>
              <a:off x="382304" y="1857364"/>
              <a:ext cx="8023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 dirty="0" smtClean="0">
                  <a:solidFill>
                    <a:srgbClr val="820000"/>
                  </a:solidFill>
                </a:rPr>
                <a:t>ALP decay modes</a:t>
              </a: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85720" y="2007253"/>
              <a:ext cx="91919" cy="94558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6145" y="3172515"/>
            <a:ext cx="8120007" cy="400110"/>
            <a:chOff x="285720" y="1857364"/>
            <a:chExt cx="8120007" cy="400110"/>
          </a:xfrm>
        </p:grpSpPr>
        <p:sp>
          <p:nvSpPr>
            <p:cNvPr id="20" name="TextBox 32"/>
            <p:cNvSpPr txBox="1">
              <a:spLocks noChangeArrowheads="1"/>
            </p:cNvSpPr>
            <p:nvPr/>
          </p:nvSpPr>
          <p:spPr bwMode="auto">
            <a:xfrm>
              <a:off x="382304" y="1857364"/>
              <a:ext cx="8023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 dirty="0" smtClean="0">
                  <a:solidFill>
                    <a:srgbClr val="820000"/>
                  </a:solidFill>
                </a:rPr>
                <a:t>ALP-gluon coupling and ALP production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85720" y="2007253"/>
              <a:ext cx="91919" cy="94558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6145" y="3580505"/>
            <a:ext cx="8120007" cy="400110"/>
            <a:chOff x="285720" y="1857364"/>
            <a:chExt cx="8120007" cy="400110"/>
          </a:xfrm>
        </p:grpSpPr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382304" y="1857364"/>
              <a:ext cx="8023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 dirty="0" smtClean="0">
                  <a:solidFill>
                    <a:srgbClr val="820000"/>
                  </a:solidFill>
                </a:rPr>
                <a:t>Event generation and </a:t>
              </a:r>
              <a:r>
                <a:rPr kumimoji="0" lang="en-US" altLang="en-US" sz="2000" b="1" i="1" dirty="0" err="1" smtClean="0">
                  <a:solidFill>
                    <a:srgbClr val="820000"/>
                  </a:solidFill>
                </a:rPr>
                <a:t>preselection</a:t>
              </a:r>
              <a:endParaRPr kumimoji="0" lang="en-US" altLang="en-US" sz="2000" b="1" i="1" dirty="0" smtClean="0">
                <a:solidFill>
                  <a:srgbClr val="820000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85720" y="2007253"/>
              <a:ext cx="91919" cy="94558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5013" y="3978741"/>
            <a:ext cx="8120007" cy="400110"/>
            <a:chOff x="285720" y="1857364"/>
            <a:chExt cx="8120007" cy="400110"/>
          </a:xfrm>
        </p:grpSpPr>
        <p:sp>
          <p:nvSpPr>
            <p:cNvPr id="31" name="TextBox 32"/>
            <p:cNvSpPr txBox="1">
              <a:spLocks noChangeArrowheads="1"/>
            </p:cNvSpPr>
            <p:nvPr/>
          </p:nvSpPr>
          <p:spPr bwMode="auto">
            <a:xfrm>
              <a:off x="382304" y="1857364"/>
              <a:ext cx="8023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 dirty="0" smtClean="0">
                  <a:solidFill>
                    <a:srgbClr val="820000"/>
                  </a:solidFill>
                </a:rPr>
                <a:t>Signal/background discrimination</a:t>
              </a: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85720" y="2007253"/>
              <a:ext cx="91919" cy="94558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1083" y="4400498"/>
            <a:ext cx="8120007" cy="400110"/>
            <a:chOff x="285720" y="1857364"/>
            <a:chExt cx="8120007" cy="400110"/>
          </a:xfrm>
        </p:grpSpPr>
        <p:sp>
          <p:nvSpPr>
            <p:cNvPr id="36" name="TextBox 32"/>
            <p:cNvSpPr txBox="1">
              <a:spLocks noChangeArrowheads="1"/>
            </p:cNvSpPr>
            <p:nvPr/>
          </p:nvSpPr>
          <p:spPr bwMode="auto">
            <a:xfrm>
              <a:off x="382304" y="1857364"/>
              <a:ext cx="8023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 dirty="0" smtClean="0">
                  <a:solidFill>
                    <a:srgbClr val="820000"/>
                  </a:solidFill>
                </a:rPr>
                <a:t>Constraints on the ALP-gluon coupling</a:t>
              </a: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85720" y="2007253"/>
              <a:ext cx="91919" cy="94558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194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1</a:t>
            </a:r>
            <a:endParaRPr lang="en-US" sz="1600" dirty="0">
              <a:solidFill>
                <a:srgbClr val="8A7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921" y="618828"/>
            <a:ext cx="4781895" cy="68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808497" y="2268978"/>
            <a:ext cx="1357322" cy="1138866"/>
            <a:chOff x="1061060" y="2293801"/>
            <a:chExt cx="1357322" cy="1138866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24101" y="2293801"/>
              <a:ext cx="835723" cy="28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Down Arrow 26"/>
            <p:cNvSpPr/>
            <p:nvPr/>
          </p:nvSpPr>
          <p:spPr>
            <a:xfrm>
              <a:off x="1414796" y="2707576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1060" y="3142294"/>
              <a:ext cx="1357322" cy="29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4" name="Left Brace 33"/>
          <p:cNvSpPr/>
          <p:nvPr/>
        </p:nvSpPr>
        <p:spPr>
          <a:xfrm rot="5400000">
            <a:off x="4435816" y="-2203704"/>
            <a:ext cx="285753" cy="8215366"/>
          </a:xfrm>
          <a:prstGeom prst="leftBrace">
            <a:avLst>
              <a:gd name="adj1" fmla="val 64471"/>
              <a:gd name="adj2" fmla="val 50000"/>
            </a:avLst>
          </a:prstGeom>
          <a:gradFill flip="none" rotWithShape="1">
            <a:gsLst>
              <a:gs pos="2000">
                <a:srgbClr val="FFF200"/>
              </a:gs>
              <a:gs pos="54000">
                <a:srgbClr val="FF7A00"/>
              </a:gs>
              <a:gs pos="87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5875">
            <a:solidFill>
              <a:srgbClr val="D47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 sz="2800" dirty="0">
              <a:solidFill>
                <a:srgbClr val="C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20041" y="2280219"/>
            <a:ext cx="1670895" cy="1149285"/>
            <a:chOff x="2528873" y="2305042"/>
            <a:chExt cx="1670895" cy="1149285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58662" y="2305042"/>
              <a:ext cx="656082" cy="27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Down Arrow 36"/>
            <p:cNvSpPr/>
            <p:nvPr/>
          </p:nvSpPr>
          <p:spPr>
            <a:xfrm>
              <a:off x="3048345" y="2714620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2528873" y="3100385"/>
              <a:ext cx="1670895" cy="35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baryon number</a:t>
              </a:r>
              <a:endParaRPr kumimoji="0" lang="en-US" altLang="en-US" sz="17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41061" y="3263959"/>
            <a:ext cx="2686068" cy="1245301"/>
            <a:chOff x="3671881" y="3293370"/>
            <a:chExt cx="2686068" cy="1245301"/>
          </a:xfrm>
        </p:grpSpPr>
        <p:sp>
          <p:nvSpPr>
            <p:cNvPr id="52" name="Down Arrow 51"/>
            <p:cNvSpPr/>
            <p:nvPr/>
          </p:nvSpPr>
          <p:spPr>
            <a:xfrm>
              <a:off x="4691063" y="3293370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3671881" y="3590927"/>
              <a:ext cx="2686068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triplet of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Nambu-Goldstone bosons</a:t>
              </a: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43443" y="4205296"/>
              <a:ext cx="7524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4631" y="2280219"/>
            <a:ext cx="820103" cy="26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" name="Group 48"/>
          <p:cNvGrpSpPr/>
          <p:nvPr/>
        </p:nvGrpSpPr>
        <p:grpSpPr>
          <a:xfrm>
            <a:off x="4445836" y="2123063"/>
            <a:ext cx="2471756" cy="1103749"/>
            <a:chOff x="3776656" y="2138361"/>
            <a:chExt cx="2471756" cy="1103749"/>
          </a:xfrm>
        </p:grpSpPr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3776656" y="2626557"/>
              <a:ext cx="247175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spontaneously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broken</a:t>
              </a:r>
              <a:endParaRPr kumimoji="0" lang="en-US" altLang="en-US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40" name="Lightning Bolt 39"/>
            <p:cNvSpPr/>
            <p:nvPr/>
          </p:nvSpPr>
          <p:spPr bwMode="auto">
            <a:xfrm>
              <a:off x="4795839" y="2138361"/>
              <a:ext cx="428628" cy="557210"/>
            </a:xfrm>
            <a:prstGeom prst="lightningBolt">
              <a:avLst/>
            </a:prstGeom>
            <a:solidFill>
              <a:srgbClr val="FFC00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9425" y="2270694"/>
            <a:ext cx="663512" cy="25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8" name="Group 67"/>
          <p:cNvGrpSpPr/>
          <p:nvPr/>
        </p:nvGrpSpPr>
        <p:grpSpPr>
          <a:xfrm>
            <a:off x="6500826" y="2118293"/>
            <a:ext cx="2471756" cy="1103749"/>
            <a:chOff x="5867409" y="2143116"/>
            <a:chExt cx="2471756" cy="1103749"/>
          </a:xfrm>
        </p:grpSpPr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5867409" y="2631312"/>
              <a:ext cx="247175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spontaneously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broken</a:t>
              </a:r>
              <a:endParaRPr kumimoji="0" lang="en-US" altLang="en-US" sz="17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4" name="Lightning Bolt 63"/>
            <p:cNvSpPr/>
            <p:nvPr/>
          </p:nvSpPr>
          <p:spPr bwMode="auto">
            <a:xfrm>
              <a:off x="6886592" y="2143116"/>
              <a:ext cx="428628" cy="557210"/>
            </a:xfrm>
            <a:prstGeom prst="lightningBolt">
              <a:avLst/>
            </a:prstGeom>
            <a:solidFill>
              <a:srgbClr val="FFC00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816060" y="3262314"/>
            <a:ext cx="1857388" cy="2062215"/>
            <a:chOff x="6816060" y="3445189"/>
            <a:chExt cx="1857388" cy="2062215"/>
          </a:xfrm>
        </p:grpSpPr>
        <p:sp>
          <p:nvSpPr>
            <p:cNvPr id="66" name="Down Arrow 65"/>
            <p:cNvSpPr/>
            <p:nvPr/>
          </p:nvSpPr>
          <p:spPr>
            <a:xfrm>
              <a:off x="7419995" y="3445189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816060" y="3760878"/>
              <a:ext cx="1857388" cy="1746526"/>
              <a:chOff x="6816060" y="3760878"/>
              <a:chExt cx="1857388" cy="1746526"/>
            </a:xfrm>
          </p:grpSpPr>
          <p:pic>
            <p:nvPicPr>
              <p:cNvPr id="77" name="Picture 76" descr="qm.jpe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5105" y="3760878"/>
                <a:ext cx="1525985" cy="1525985"/>
              </a:xfrm>
              <a:prstGeom prst="rect">
                <a:avLst/>
              </a:prstGeom>
            </p:spPr>
          </p:pic>
          <p:grpSp>
            <p:nvGrpSpPr>
              <p:cNvPr id="83" name="Group 82"/>
              <p:cNvGrpSpPr/>
              <p:nvPr/>
            </p:nvGrpSpPr>
            <p:grpSpPr>
              <a:xfrm>
                <a:off x="6816060" y="5105412"/>
                <a:ext cx="1857388" cy="401992"/>
                <a:chOff x="6786578" y="4628708"/>
                <a:chExt cx="1857388" cy="401992"/>
              </a:xfrm>
            </p:grpSpPr>
            <p:sp>
              <p:nvSpPr>
                <p:cNvPr id="7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6786578" y="4628708"/>
                  <a:ext cx="1857388" cy="36933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5400"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kumimoji="0" lang="en-US" altLang="en-US" sz="1800" b="1" i="1" dirty="0" smtClean="0">
                      <a:solidFill>
                        <a:srgbClr val="C00000"/>
                      </a:solidFill>
                    </a:rPr>
                    <a:t>U(1)   </a:t>
                  </a:r>
                  <a:r>
                    <a:rPr kumimoji="0" lang="en-US" altLang="en-US" sz="1800" b="1" i="1" dirty="0" smtClean="0">
                      <a:solidFill>
                        <a:srgbClr val="C00000"/>
                      </a:solidFill>
                    </a:rPr>
                    <a:t>problem</a:t>
                  </a:r>
                  <a:endParaRPr kumimoji="0" lang="en-US" altLang="en-US" sz="1800" b="1" i="1" dirty="0" smtClean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0" name="TextBox 19"/>
                <p:cNvSpPr txBox="1">
                  <a:spLocks noChangeArrowheads="1"/>
                </p:cNvSpPr>
                <p:nvPr/>
              </p:nvSpPr>
              <p:spPr bwMode="auto">
                <a:xfrm flipH="1">
                  <a:off x="7436416" y="4738312"/>
                  <a:ext cx="117156" cy="2923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kumimoji="0" lang="en-US" altLang="en-US" sz="1300" b="1" dirty="0" smtClean="0">
                      <a:solidFill>
                        <a:srgbClr val="C00000"/>
                      </a:solidFill>
                    </a:rPr>
                    <a:t>A</a:t>
                  </a: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2462110" y="71414"/>
            <a:ext cx="4319530" cy="459861"/>
            <a:chOff x="3357554" y="45119"/>
            <a:chExt cx="4319530" cy="459861"/>
          </a:xfrm>
        </p:grpSpPr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>
              <a:off x="3357554" y="45119"/>
              <a:ext cx="4319530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2000" b="1" i="1" dirty="0" smtClean="0">
                  <a:solidFill>
                    <a:srgbClr val="C00000"/>
                  </a:solidFill>
                </a:rPr>
                <a:t>U(1)  </a:t>
              </a:r>
              <a:r>
                <a:rPr kumimoji="0" lang="en-US" altLang="en-US" sz="2000" b="1" i="1" dirty="0" smtClean="0">
                  <a:solidFill>
                    <a:srgbClr val="C00000"/>
                  </a:solidFill>
                </a:rPr>
                <a:t> problem </a:t>
              </a:r>
              <a:r>
                <a:rPr kumimoji="0" lang="en-US" altLang="en-US" sz="2000" b="1" i="1" dirty="0" smtClean="0">
                  <a:solidFill>
                    <a:srgbClr val="C00000"/>
                  </a:solidFill>
                </a:rPr>
                <a:t>and strong CP problem</a:t>
              </a:r>
            </a:p>
          </p:txBody>
        </p:sp>
        <p:sp>
          <p:nvSpPr>
            <p:cNvPr id="81" name="TextBox 19"/>
            <p:cNvSpPr txBox="1">
              <a:spLocks noChangeArrowheads="1"/>
            </p:cNvSpPr>
            <p:nvPr/>
          </p:nvSpPr>
          <p:spPr bwMode="auto">
            <a:xfrm flipH="1">
              <a:off x="3952667" y="181815"/>
              <a:ext cx="11715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1500" b="1" dirty="0" smtClean="0">
                  <a:solidFill>
                    <a:srgbClr val="C00000"/>
                  </a:solidFill>
                </a:rPr>
                <a:t>A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04578" y="1383799"/>
            <a:ext cx="1524000" cy="28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8000" sy="108000" algn="ctr" rotWithShape="0">
              <a:schemeClr val="tx2">
                <a:lumMod val="75000"/>
                <a:alpha val="40000"/>
              </a:schemeClr>
            </a:outerShdw>
          </a:effectLst>
        </p:spPr>
      </p:pic>
      <p:grpSp>
        <p:nvGrpSpPr>
          <p:cNvPr id="98" name="Group 97"/>
          <p:cNvGrpSpPr/>
          <p:nvPr/>
        </p:nvGrpSpPr>
        <p:grpSpPr>
          <a:xfrm>
            <a:off x="193644" y="4784423"/>
            <a:ext cx="6550013" cy="663262"/>
            <a:chOff x="193644" y="5210188"/>
            <a:chExt cx="6550013" cy="663262"/>
          </a:xfrm>
        </p:grpSpPr>
        <p:sp>
          <p:nvSpPr>
            <p:cNvPr id="86" name="Down Arrow 85"/>
            <p:cNvSpPr/>
            <p:nvPr/>
          </p:nvSpPr>
          <p:spPr>
            <a:xfrm rot="5400000">
              <a:off x="6271204" y="5400997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93644" y="5332426"/>
              <a:ext cx="4118004" cy="401992"/>
              <a:chOff x="1525566" y="5525133"/>
              <a:chExt cx="4118004" cy="401992"/>
            </a:xfrm>
          </p:grpSpPr>
          <p:sp>
            <p:nvSpPr>
              <p:cNvPr id="90" name="TextBox 19"/>
              <p:cNvSpPr txBox="1">
                <a:spLocks noChangeArrowheads="1"/>
              </p:cNvSpPr>
              <p:nvPr/>
            </p:nvSpPr>
            <p:spPr bwMode="auto">
              <a:xfrm>
                <a:off x="1525566" y="5525133"/>
                <a:ext cx="4118004" cy="3693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kumimoji="0" lang="en-US" altLang="en-US" sz="1800" b="1" i="1" smtClean="0">
                    <a:solidFill>
                      <a:srgbClr val="FF0000"/>
                    </a:solidFill>
                  </a:rPr>
                  <a:t>Solution:</a:t>
                </a:r>
                <a:r>
                  <a:rPr kumimoji="0" lang="en-US" altLang="en-US" sz="1800" b="1" i="1" smtClean="0">
                    <a:solidFill>
                      <a:srgbClr val="C00000"/>
                    </a:solidFill>
                  </a:rPr>
                  <a:t>   U(1)   is </a:t>
                </a:r>
                <a:r>
                  <a:rPr kumimoji="0" lang="en-US" altLang="en-US" sz="1800" b="1" i="1" smtClean="0">
                    <a:solidFill>
                      <a:srgbClr val="002060"/>
                    </a:solidFill>
                  </a:rPr>
                  <a:t>never</a:t>
                </a:r>
                <a:r>
                  <a:rPr kumimoji="0" lang="en-US" altLang="en-US" sz="1800" b="1" i="1" smtClean="0">
                    <a:solidFill>
                      <a:srgbClr val="C00000"/>
                    </a:solidFill>
                  </a:rPr>
                  <a:t> a symmetry</a:t>
                </a:r>
                <a:endParaRPr kumimoji="0" lang="en-US" altLang="en-US" sz="1800" b="1" i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1" name="TextBox 19"/>
              <p:cNvSpPr txBox="1">
                <a:spLocks noChangeArrowheads="1"/>
              </p:cNvSpPr>
              <p:nvPr/>
            </p:nvSpPr>
            <p:spPr bwMode="auto">
              <a:xfrm flipH="1">
                <a:off x="3278498" y="5634737"/>
                <a:ext cx="117156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kumimoji="0" lang="en-US" altLang="en-US" sz="1300" b="1" dirty="0" smtClean="0">
                    <a:solidFill>
                      <a:srgbClr val="C00000"/>
                    </a:solidFill>
                  </a:rPr>
                  <a:t>A</a:t>
                </a:r>
              </a:p>
            </p:txBody>
          </p:sp>
        </p:grpSp>
        <p:sp>
          <p:nvSpPr>
            <p:cNvPr id="93" name="TextBox 19"/>
            <p:cNvSpPr txBox="1">
              <a:spLocks noChangeArrowheads="1"/>
            </p:cNvSpPr>
            <p:nvPr/>
          </p:nvSpPr>
          <p:spPr bwMode="auto">
            <a:xfrm>
              <a:off x="4740276" y="5345126"/>
              <a:ext cx="164307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QCD vacuum</a:t>
              </a:r>
            </a:p>
          </p:txBody>
        </p:sp>
        <p:sp>
          <p:nvSpPr>
            <p:cNvPr id="97" name="Down Arrow 96"/>
            <p:cNvSpPr/>
            <p:nvPr/>
          </p:nvSpPr>
          <p:spPr>
            <a:xfrm rot="5400000">
              <a:off x="4189141" y="5394609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</p:grp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24" y="4000504"/>
            <a:ext cx="652463" cy="64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8" name="Group 57"/>
          <p:cNvGrpSpPr/>
          <p:nvPr/>
        </p:nvGrpSpPr>
        <p:grpSpPr>
          <a:xfrm>
            <a:off x="681042" y="5394027"/>
            <a:ext cx="2657448" cy="763900"/>
            <a:chOff x="681042" y="5394027"/>
            <a:chExt cx="2657448" cy="763900"/>
          </a:xfrm>
        </p:grpSpPr>
        <p:sp>
          <p:nvSpPr>
            <p:cNvPr id="96" name="Bent Arrow 95"/>
            <p:cNvSpPr/>
            <p:nvPr/>
          </p:nvSpPr>
          <p:spPr bwMode="auto">
            <a:xfrm>
              <a:off x="681042" y="5394027"/>
              <a:ext cx="642942" cy="558804"/>
            </a:xfrm>
            <a:prstGeom prst="bentArrow">
              <a:avLst>
                <a:gd name="adj1" fmla="val 27070"/>
                <a:gd name="adj2" fmla="val 22970"/>
                <a:gd name="adj3" fmla="val 50000"/>
                <a:gd name="adj4" fmla="val 43750"/>
              </a:avLst>
            </a:prstGeom>
            <a:solidFill>
              <a:srgbClr val="F07F0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 rotWithShape="0">
                <a:schemeClr val="bg1">
                  <a:alpha val="32000"/>
                </a:schemeClr>
              </a:outerShdw>
            </a:effectLst>
            <a:scene3d>
              <a:camera prst="orthographicFront">
                <a:rot lat="10800000" lon="0" rev="0"/>
              </a:camera>
              <a:lightRig rig="flat" dir="t">
                <a:rot lat="0" lon="0" rev="8700000"/>
              </a:lightRig>
            </a:scene3d>
            <a:sp3d extrusionH="76200" contourW="12700">
              <a:bevelT w="190500" h="38100"/>
              <a:contourClr>
                <a:schemeClr val="bg2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357290" y="5500702"/>
              <a:ext cx="198120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1" name="Group 100"/>
          <p:cNvGrpSpPr/>
          <p:nvPr/>
        </p:nvGrpSpPr>
        <p:grpSpPr>
          <a:xfrm>
            <a:off x="357158" y="5365451"/>
            <a:ext cx="5786478" cy="1081070"/>
            <a:chOff x="285720" y="5791216"/>
            <a:chExt cx="5786478" cy="1081070"/>
          </a:xfrm>
        </p:grpSpPr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5720" y="5791216"/>
              <a:ext cx="4071966" cy="92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0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000232" y="6000768"/>
              <a:ext cx="4071966" cy="87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2" name="Down Arrow 101"/>
          <p:cNvSpPr/>
          <p:nvPr/>
        </p:nvSpPr>
        <p:spPr>
          <a:xfrm>
            <a:off x="5227642" y="5400434"/>
            <a:ext cx="656874" cy="288032"/>
          </a:xfrm>
          <a:prstGeom prst="downArrow">
            <a:avLst/>
          </a:prstGeom>
          <a:solidFill>
            <a:srgbClr val="D47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CC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286116" y="5541324"/>
            <a:ext cx="3681525" cy="1266825"/>
            <a:chOff x="3286116" y="5574574"/>
            <a:chExt cx="3681525" cy="1266825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86116" y="5574574"/>
              <a:ext cx="714375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7" name="TextBox 19"/>
            <p:cNvSpPr txBox="1">
              <a:spLocks noChangeArrowheads="1"/>
            </p:cNvSpPr>
            <p:nvPr/>
          </p:nvSpPr>
          <p:spPr bwMode="auto">
            <a:xfrm>
              <a:off x="4126746" y="6424458"/>
              <a:ext cx="2840895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Strong CP problem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30672" y="5751217"/>
            <a:ext cx="4186259" cy="546175"/>
            <a:chOff x="4130672" y="5751217"/>
            <a:chExt cx="4186259" cy="546175"/>
          </a:xfrm>
        </p:grpSpPr>
        <p:pic>
          <p:nvPicPr>
            <p:cNvPr id="103" name="Picture 1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130672" y="5751217"/>
              <a:ext cx="2857520" cy="5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srgbClr val="F07F02"/>
              </a:innerShdw>
            </a:effec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202506" y="5830907"/>
              <a:ext cx="11144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22000" sy="122000" algn="ctr" rotWithShape="0">
                <a:schemeClr val="bg2">
                  <a:lumMod val="50000"/>
                  <a:lumOff val="50000"/>
                  <a:alpha val="40000"/>
                </a:scheme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194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2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928794" y="71438"/>
            <a:ext cx="5379413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err="1" smtClean="0">
                <a:solidFill>
                  <a:srgbClr val="C00000"/>
                </a:solidFill>
              </a:rPr>
              <a:t>Peccei</a:t>
            </a:r>
            <a:r>
              <a:rPr kumimoji="0" lang="en-US" altLang="en-US" sz="2000" b="1" i="1" dirty="0" smtClean="0">
                <a:solidFill>
                  <a:srgbClr val="C00000"/>
                </a:solidFill>
              </a:rPr>
              <a:t>-Quinn’s solution to the strong CP problem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032" y="823982"/>
            <a:ext cx="2189893" cy="51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2" name="Group 71"/>
          <p:cNvGrpSpPr/>
          <p:nvPr/>
        </p:nvGrpSpPr>
        <p:grpSpPr>
          <a:xfrm>
            <a:off x="2340797" y="823982"/>
            <a:ext cx="3819464" cy="457200"/>
            <a:chOff x="2374047" y="769169"/>
            <a:chExt cx="3819464" cy="457200"/>
          </a:xfrm>
        </p:grpSpPr>
        <p:grpSp>
          <p:nvGrpSpPr>
            <p:cNvPr id="60" name="Group 59"/>
            <p:cNvGrpSpPr/>
            <p:nvPr/>
          </p:nvGrpSpPr>
          <p:grpSpPr>
            <a:xfrm>
              <a:off x="2835925" y="785793"/>
              <a:ext cx="3357586" cy="413908"/>
              <a:chOff x="4429124" y="730980"/>
              <a:chExt cx="3357586" cy="413908"/>
            </a:xfrm>
          </p:grpSpPr>
          <p:sp>
            <p:nvSpPr>
              <p:cNvPr id="58" name="TextBox 19"/>
              <p:cNvSpPr txBox="1">
                <a:spLocks noChangeArrowheads="1"/>
              </p:cNvSpPr>
              <p:nvPr/>
            </p:nvSpPr>
            <p:spPr bwMode="auto">
              <a:xfrm>
                <a:off x="4429124" y="730980"/>
                <a:ext cx="3357586" cy="3693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kumimoji="0" lang="en-US" altLang="en-US" sz="1800" b="1" i="1" dirty="0" smtClean="0">
                    <a:solidFill>
                      <a:srgbClr val="C00000"/>
                    </a:solidFill>
                  </a:rPr>
                  <a:t>Anomalous U(1)     symmetry</a:t>
                </a:r>
              </a:p>
            </p:txBody>
          </p:sp>
          <p:sp>
            <p:nvSpPr>
              <p:cNvPr id="59" name="TextBox 19"/>
              <p:cNvSpPr txBox="1">
                <a:spLocks noChangeArrowheads="1"/>
              </p:cNvSpPr>
              <p:nvPr/>
            </p:nvSpPr>
            <p:spPr bwMode="auto">
              <a:xfrm>
                <a:off x="5336343" y="852500"/>
                <a:ext cx="2133616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kumimoji="0" lang="en-US" altLang="en-US" sz="1300" b="1" dirty="0" smtClean="0">
                    <a:solidFill>
                      <a:srgbClr val="C00000"/>
                    </a:solidFill>
                  </a:rPr>
                  <a:t>PQ</a:t>
                </a:r>
              </a:p>
            </p:txBody>
          </p:sp>
        </p:grpSp>
        <p:sp>
          <p:nvSpPr>
            <p:cNvPr id="61" name="Plus 60"/>
            <p:cNvSpPr>
              <a:spLocks noChangeAspect="1"/>
            </p:cNvSpPr>
            <p:nvPr/>
          </p:nvSpPr>
          <p:spPr bwMode="auto">
            <a:xfrm>
              <a:off x="2374047" y="769169"/>
              <a:ext cx="457200" cy="457200"/>
            </a:xfrm>
            <a:prstGeom prst="mathPlu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07414" y="647855"/>
            <a:ext cx="2331218" cy="1071571"/>
            <a:chOff x="5433929" y="538229"/>
            <a:chExt cx="2331218" cy="1071571"/>
          </a:xfrm>
        </p:grpSpPr>
        <p:sp>
          <p:nvSpPr>
            <p:cNvPr id="62" name="Lightning Bolt 61"/>
            <p:cNvSpPr/>
            <p:nvPr/>
          </p:nvSpPr>
          <p:spPr bwMode="auto">
            <a:xfrm>
              <a:off x="6269887" y="538229"/>
              <a:ext cx="747630" cy="807381"/>
            </a:xfrm>
            <a:prstGeom prst="lightningBolt">
              <a:avLst/>
            </a:prstGeom>
            <a:solidFill>
              <a:srgbClr val="F07F02">
                <a:alpha val="6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5433929" y="1252610"/>
              <a:ext cx="2331218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700" b="1" i="1" dirty="0" smtClean="0">
                  <a:solidFill>
                    <a:srgbClr val="C00000"/>
                  </a:solidFill>
                </a:rPr>
                <a:t>Spontaneously broken</a:t>
              </a:r>
              <a:endParaRPr kumimoji="0" lang="en-US" altLang="en-US" sz="17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181824" y="823982"/>
            <a:ext cx="2819332" cy="1033382"/>
            <a:chOff x="6215074" y="823982"/>
            <a:chExt cx="2819332" cy="1033382"/>
          </a:xfrm>
        </p:grpSpPr>
        <p:grpSp>
          <p:nvGrpSpPr>
            <p:cNvPr id="73" name="Group 72"/>
            <p:cNvGrpSpPr/>
            <p:nvPr/>
          </p:nvGrpSpPr>
          <p:grpSpPr>
            <a:xfrm>
              <a:off x="6215074" y="823982"/>
              <a:ext cx="2819332" cy="802443"/>
              <a:chOff x="6215074" y="769169"/>
              <a:chExt cx="2819332" cy="802443"/>
            </a:xfrm>
          </p:grpSpPr>
          <p:sp>
            <p:nvSpPr>
              <p:cNvPr id="68" name="Plus 67"/>
              <p:cNvSpPr>
                <a:spLocks noChangeAspect="1"/>
              </p:cNvSpPr>
              <p:nvPr/>
            </p:nvSpPr>
            <p:spPr bwMode="auto">
              <a:xfrm>
                <a:off x="6215074" y="769169"/>
                <a:ext cx="457200" cy="457200"/>
              </a:xfrm>
              <a:prstGeom prst="mathPlus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TextBox 19"/>
              <p:cNvSpPr txBox="1">
                <a:spLocks noChangeArrowheads="1"/>
              </p:cNvSpPr>
              <p:nvPr/>
            </p:nvSpPr>
            <p:spPr bwMode="auto">
              <a:xfrm>
                <a:off x="6676952" y="790732"/>
                <a:ext cx="2357454" cy="3693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kumimoji="0" lang="en-US" altLang="en-US" sz="1800" b="1" i="1" dirty="0" smtClean="0">
                    <a:solidFill>
                      <a:srgbClr val="C00000"/>
                    </a:solidFill>
                  </a:rPr>
                  <a:t>Axion field </a:t>
                </a:r>
                <a:r>
                  <a:rPr kumimoji="0" lang="en-US" altLang="en-US" sz="1800" b="1" i="1" dirty="0" smtClean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70" name="TextBox 19"/>
              <p:cNvSpPr txBox="1">
                <a:spLocks noChangeArrowheads="1"/>
              </p:cNvSpPr>
              <p:nvPr/>
            </p:nvSpPr>
            <p:spPr bwMode="auto">
              <a:xfrm>
                <a:off x="6686563" y="1214422"/>
                <a:ext cx="23312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kumimoji="0" lang="en-US" altLang="en-US" sz="1700" b="1" i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6952" y="1383019"/>
              <a:ext cx="2355914" cy="474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785" y="2249398"/>
            <a:ext cx="7581429" cy="6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chemeClr val="tx2">
                <a:lumMod val="75000"/>
              </a:schemeClr>
            </a:innerShdw>
          </a:effectLst>
        </p:spPr>
      </p:pic>
      <p:grpSp>
        <p:nvGrpSpPr>
          <p:cNvPr id="83" name="Group 82"/>
          <p:cNvGrpSpPr/>
          <p:nvPr/>
        </p:nvGrpSpPr>
        <p:grpSpPr>
          <a:xfrm>
            <a:off x="2945551" y="2995434"/>
            <a:ext cx="3324336" cy="961865"/>
            <a:chOff x="2945551" y="2995434"/>
            <a:chExt cx="3324336" cy="961865"/>
          </a:xfrm>
        </p:grpSpPr>
        <p:sp>
          <p:nvSpPr>
            <p:cNvPr id="76" name="Down Arrow 75"/>
            <p:cNvSpPr/>
            <p:nvPr/>
          </p:nvSpPr>
          <p:spPr>
            <a:xfrm>
              <a:off x="4286248" y="2995434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945551" y="3269499"/>
              <a:ext cx="3324336" cy="687800"/>
              <a:chOff x="2928926" y="3286124"/>
              <a:chExt cx="3324336" cy="687800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928926" y="3286124"/>
                <a:ext cx="1276160" cy="68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43548" y="3350917"/>
                <a:ext cx="1709714" cy="561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99" name="Group 98"/>
          <p:cNvGrpSpPr/>
          <p:nvPr/>
        </p:nvGrpSpPr>
        <p:grpSpPr>
          <a:xfrm>
            <a:off x="1466916" y="3983879"/>
            <a:ext cx="6282095" cy="1015436"/>
            <a:chOff x="1466916" y="3983879"/>
            <a:chExt cx="6282095" cy="1015436"/>
          </a:xfrm>
        </p:grpSpPr>
        <p:sp>
          <p:nvSpPr>
            <p:cNvPr id="82" name="Down Arrow 81"/>
            <p:cNvSpPr/>
            <p:nvPr/>
          </p:nvSpPr>
          <p:spPr>
            <a:xfrm>
              <a:off x="4286248" y="3983879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66916" y="4319506"/>
              <a:ext cx="6282095" cy="679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2" name="Group 91"/>
          <p:cNvGrpSpPr/>
          <p:nvPr/>
        </p:nvGrpSpPr>
        <p:grpSpPr>
          <a:xfrm>
            <a:off x="1357290" y="2254298"/>
            <a:ext cx="6370021" cy="2711539"/>
            <a:chOff x="1357290" y="2254298"/>
            <a:chExt cx="6370021" cy="2711539"/>
          </a:xfrm>
        </p:grpSpPr>
        <p:sp>
          <p:nvSpPr>
            <p:cNvPr id="94" name="TextBox 19"/>
            <p:cNvSpPr txBox="1">
              <a:spLocks noChangeArrowheads="1"/>
            </p:cNvSpPr>
            <p:nvPr/>
          </p:nvSpPr>
          <p:spPr bwMode="auto">
            <a:xfrm>
              <a:off x="5984135" y="4319506"/>
              <a:ext cx="1743176" cy="64633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0" lang="en-US" altLang="en-US" sz="1800" b="1" i="1" dirty="0" smtClean="0">
                <a:solidFill>
                  <a:srgbClr val="C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0" lang="en-US" altLang="en-US" sz="1800" b="1" i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95" name="TextBox 19"/>
            <p:cNvSpPr txBox="1">
              <a:spLocks noChangeArrowheads="1"/>
            </p:cNvSpPr>
            <p:nvPr/>
          </p:nvSpPr>
          <p:spPr bwMode="auto">
            <a:xfrm>
              <a:off x="1357290" y="2254298"/>
              <a:ext cx="1726551" cy="64633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0" lang="en-US" altLang="en-US" sz="1800" b="1" i="1" dirty="0" smtClean="0">
                <a:solidFill>
                  <a:srgbClr val="C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0" lang="en-US" altLang="en-US" sz="1800" b="1" i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16375" y="5072074"/>
            <a:ext cx="8904762" cy="1114696"/>
            <a:chOff x="116375" y="5072074"/>
            <a:chExt cx="8904762" cy="1114696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6375" y="5458198"/>
              <a:ext cx="8904762" cy="72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srgbClr val="F07F02"/>
              </a:innerShdw>
            </a:effectLst>
          </p:spPr>
        </p:pic>
        <p:sp>
          <p:nvSpPr>
            <p:cNvPr id="98" name="Down Arrow 97"/>
            <p:cNvSpPr/>
            <p:nvPr/>
          </p:nvSpPr>
          <p:spPr>
            <a:xfrm>
              <a:off x="4286248" y="5072074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</p:grpSp>
      <p:sp>
        <p:nvSpPr>
          <p:cNvPr id="101" name="TextBox 19"/>
          <p:cNvSpPr txBox="1">
            <a:spLocks noChangeArrowheads="1"/>
          </p:cNvSpPr>
          <p:nvPr/>
        </p:nvSpPr>
        <p:spPr bwMode="auto">
          <a:xfrm>
            <a:off x="6874639" y="5464063"/>
            <a:ext cx="2148840" cy="7078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105" name="TextBox 19"/>
          <p:cNvSpPr txBox="1">
            <a:spLocks noChangeArrowheads="1"/>
          </p:cNvSpPr>
          <p:nvPr/>
        </p:nvSpPr>
        <p:spPr bwMode="auto">
          <a:xfrm>
            <a:off x="1285852" y="6319770"/>
            <a:ext cx="205507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i="1" dirty="0" smtClean="0">
                <a:solidFill>
                  <a:srgbClr val="C00000"/>
                </a:solidFill>
              </a:rPr>
              <a:t>CP conserving</a:t>
            </a: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3714744" y="6201132"/>
            <a:ext cx="4450364" cy="640267"/>
            <a:chOff x="3917371" y="6201132"/>
            <a:chExt cx="4450364" cy="640267"/>
          </a:xfrm>
        </p:grpSpPr>
        <p:sp>
          <p:nvSpPr>
            <p:cNvPr id="108" name="TextBox 19"/>
            <p:cNvSpPr txBox="1">
              <a:spLocks noChangeArrowheads="1"/>
            </p:cNvSpPr>
            <p:nvPr/>
          </p:nvSpPr>
          <p:spPr bwMode="auto">
            <a:xfrm>
              <a:off x="4786315" y="6319770"/>
              <a:ext cx="2571768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Strong CP problem</a:t>
              </a:r>
            </a:p>
          </p:txBody>
        </p:sp>
        <p:pic>
          <p:nvPicPr>
            <p:cNvPr id="109" name="Picture 1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715272" y="6201132"/>
              <a:ext cx="652463" cy="640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0" name="Down Arrow 109"/>
            <p:cNvSpPr/>
            <p:nvPr/>
          </p:nvSpPr>
          <p:spPr>
            <a:xfrm rot="16200000">
              <a:off x="4027990" y="6247339"/>
              <a:ext cx="350265" cy="571504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uiExpand="1" build="allAtOnce" animBg="1"/>
      <p:bldP spid="10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194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3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086616" y="66682"/>
            <a:ext cx="3126647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Axion-like Particles (ALPs)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375" y="542067"/>
            <a:ext cx="8904762" cy="1100983"/>
            <a:chOff x="116375" y="542067"/>
            <a:chExt cx="8904762" cy="1100983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375" y="914478"/>
              <a:ext cx="8904762" cy="72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srgbClr val="F07F02"/>
              </a:innerShdw>
            </a:effectLst>
          </p:spPr>
        </p:pic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116375" y="542067"/>
              <a:ext cx="955163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innerShdw blurRad="114300">
                <a:srgbClr val="F07F02"/>
              </a:innerShdw>
            </a:effec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Axion</a:t>
              </a:r>
              <a:endParaRPr kumimoji="0" lang="en-US" altLang="en-US" sz="2000" b="1" i="1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29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48558" y="1627963"/>
            <a:ext cx="548640" cy="11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983615"/>
            <a:ext cx="13239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srgbClr val="F07F02"/>
            </a:innerShdw>
          </a:effectLst>
        </p:spPr>
      </p:pic>
      <p:sp>
        <p:nvSpPr>
          <p:cNvPr id="40" name="Multiply 39"/>
          <p:cNvSpPr/>
          <p:nvPr/>
        </p:nvSpPr>
        <p:spPr bwMode="auto">
          <a:xfrm>
            <a:off x="5038816" y="1609800"/>
            <a:ext cx="1500198" cy="1571636"/>
          </a:xfrm>
          <a:prstGeom prst="mathMultiply">
            <a:avLst>
              <a:gd name="adj1" fmla="val 1576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00050" y="2921922"/>
            <a:ext cx="8343900" cy="2703953"/>
            <a:chOff x="400050" y="2921922"/>
            <a:chExt cx="8343900" cy="2703953"/>
          </a:xfrm>
        </p:grpSpPr>
        <p:sp>
          <p:nvSpPr>
            <p:cNvPr id="35" name="Down Arrow 34"/>
            <p:cNvSpPr/>
            <p:nvPr/>
          </p:nvSpPr>
          <p:spPr>
            <a:xfrm>
              <a:off x="5479131" y="2921922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0050" y="3654200"/>
              <a:ext cx="8343900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19"/>
            <p:cNvSpPr txBox="1">
              <a:spLocks noChangeArrowheads="1"/>
            </p:cNvSpPr>
            <p:nvPr/>
          </p:nvSpPr>
          <p:spPr bwMode="auto">
            <a:xfrm>
              <a:off x="4676688" y="3302867"/>
              <a:ext cx="2286016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innerShdw blurRad="114300">
                <a:srgbClr val="F07F02"/>
              </a:innerShdw>
            </a:effec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Axion-like Particles</a:t>
              </a:r>
            </a:p>
          </p:txBody>
        </p:sp>
      </p:grpSp>
      <p:pic>
        <p:nvPicPr>
          <p:cNvPr id="8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3040" y="4304405"/>
            <a:ext cx="4214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Group 81"/>
          <p:cNvGrpSpPr/>
          <p:nvPr/>
        </p:nvGrpSpPr>
        <p:grpSpPr>
          <a:xfrm>
            <a:off x="3315144" y="4315284"/>
            <a:ext cx="5365706" cy="616541"/>
            <a:chOff x="3329658" y="4329798"/>
            <a:chExt cx="5365706" cy="616541"/>
          </a:xfrm>
        </p:grpSpPr>
        <p:pic>
          <p:nvPicPr>
            <p:cNvPr id="83" name="Picture 1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42314" y="4365314"/>
              <a:ext cx="53530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TextBox 19"/>
            <p:cNvSpPr txBox="1">
              <a:spLocks noChangeArrowheads="1"/>
            </p:cNvSpPr>
            <p:nvPr/>
          </p:nvSpPr>
          <p:spPr bwMode="auto">
            <a:xfrm>
              <a:off x="3329658" y="4329798"/>
              <a:ext cx="5349240" cy="615553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en-US" sz="1700" b="1" i="1" dirty="0" smtClean="0">
                <a:solidFill>
                  <a:srgbClr val="C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en-US" sz="1700" b="1" i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14082" y="5843378"/>
            <a:ext cx="8321040" cy="457200"/>
            <a:chOff x="414082" y="5843378"/>
            <a:chExt cx="8321040" cy="457200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9192" y="5857892"/>
              <a:ext cx="8251698" cy="42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5" name="TextBox 19"/>
            <p:cNvSpPr txBox="1">
              <a:spLocks noChangeArrowheads="1"/>
            </p:cNvSpPr>
            <p:nvPr/>
          </p:nvSpPr>
          <p:spPr bwMode="auto">
            <a:xfrm>
              <a:off x="414082" y="5843378"/>
              <a:ext cx="8321040" cy="457200"/>
            </a:xfrm>
            <a:prstGeom prst="rect">
              <a:avLst/>
            </a:prstGeom>
            <a:solidFill>
              <a:srgbClr val="00B0F0">
                <a:alpha val="15000"/>
              </a:srgb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en-US" sz="1700" b="1" i="1" dirty="0" smtClean="0">
                <a:solidFill>
                  <a:srgbClr val="C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en-US" sz="1700" b="1" i="1" dirty="0" smtClean="0">
                <a:solidFill>
                  <a:srgbClr val="C0000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657602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8" name="Group 57"/>
          <p:cNvGrpSpPr/>
          <p:nvPr/>
        </p:nvGrpSpPr>
        <p:grpSpPr>
          <a:xfrm>
            <a:off x="427464" y="3655788"/>
            <a:ext cx="8293608" cy="2027478"/>
            <a:chOff x="427464" y="3687538"/>
            <a:chExt cx="8293608" cy="2027478"/>
          </a:xfrm>
        </p:grpSpPr>
        <p:pic>
          <p:nvPicPr>
            <p:cNvPr id="43" name="Picture 2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27464" y="3689357"/>
              <a:ext cx="8293608" cy="2025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srgbClr val="F07F02"/>
              </a:innerShdw>
            </a:effectLst>
          </p:spPr>
        </p:pic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441978" y="3687538"/>
              <a:ext cx="8266176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innerShdw blurRad="114300">
                <a:srgbClr val="F07F02"/>
              </a:innerShdw>
            </a:effec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2000" b="1" i="1" dirty="0" smtClean="0">
                  <a:solidFill>
                    <a:srgbClr val="C00000"/>
                  </a:solidFill>
                </a:rPr>
                <a:t>Motivations</a:t>
              </a:r>
            </a:p>
          </p:txBody>
        </p:sp>
        <p:grpSp>
          <p:nvGrpSpPr>
            <p:cNvPr id="45" name="Group 91"/>
            <p:cNvGrpSpPr/>
            <p:nvPr/>
          </p:nvGrpSpPr>
          <p:grpSpPr>
            <a:xfrm>
              <a:off x="600500" y="4529088"/>
              <a:ext cx="8120007" cy="369332"/>
              <a:chOff x="285720" y="1857364"/>
              <a:chExt cx="8120007" cy="369332"/>
            </a:xfrm>
          </p:grpSpPr>
          <p:sp>
            <p:nvSpPr>
              <p:cNvPr id="46" name="TextBox 32"/>
              <p:cNvSpPr txBox="1">
                <a:spLocks noChangeArrowheads="1"/>
              </p:cNvSpPr>
              <p:nvPr/>
            </p:nvSpPr>
            <p:spPr bwMode="auto">
              <a:xfrm>
                <a:off x="382304" y="1857364"/>
                <a:ext cx="80234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800" b="1" i="1" dirty="0" smtClean="0">
                    <a:solidFill>
                      <a:srgbClr val="820000"/>
                    </a:solidFill>
                  </a:rPr>
                  <a:t>Observed baryon </a:t>
                </a:r>
                <a:r>
                  <a:rPr kumimoji="0" lang="en-US" altLang="en-US" sz="1800" b="1" i="1" dirty="0" smtClean="0">
                    <a:solidFill>
                      <a:srgbClr val="820000"/>
                    </a:solidFill>
                  </a:rPr>
                  <a:t>asymmetry</a:t>
                </a:r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285720" y="2007253"/>
                <a:ext cx="91919" cy="94558"/>
              </a:xfrm>
              <a:prstGeom prst="ellipse">
                <a:avLst/>
              </a:prstGeom>
              <a:solidFill>
                <a:srgbClr val="D47002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48" name="Group 97"/>
            <p:cNvGrpSpPr/>
            <p:nvPr/>
          </p:nvGrpSpPr>
          <p:grpSpPr>
            <a:xfrm>
              <a:off x="599368" y="5243468"/>
              <a:ext cx="8120007" cy="369332"/>
              <a:chOff x="285720" y="1857364"/>
              <a:chExt cx="8120007" cy="369332"/>
            </a:xfrm>
          </p:grpSpPr>
          <p:sp>
            <p:nvSpPr>
              <p:cNvPr id="49" name="TextBox 32"/>
              <p:cNvSpPr txBox="1">
                <a:spLocks noChangeArrowheads="1"/>
              </p:cNvSpPr>
              <p:nvPr/>
            </p:nvSpPr>
            <p:spPr bwMode="auto">
              <a:xfrm>
                <a:off x="382304" y="1857364"/>
                <a:ext cx="80234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800" b="1" i="1" dirty="0" smtClean="0">
                    <a:solidFill>
                      <a:srgbClr val="820000"/>
                    </a:solidFill>
                  </a:rPr>
                  <a:t>Neutrino mass problem</a:t>
                </a: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285720" y="2007253"/>
                <a:ext cx="91919" cy="94558"/>
              </a:xfrm>
              <a:prstGeom prst="ellipse">
                <a:avLst/>
              </a:prstGeom>
              <a:solidFill>
                <a:srgbClr val="D47002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52" name="Group 35"/>
            <p:cNvGrpSpPr/>
            <p:nvPr/>
          </p:nvGrpSpPr>
          <p:grpSpPr>
            <a:xfrm>
              <a:off x="604811" y="4886894"/>
              <a:ext cx="6824710" cy="369332"/>
              <a:chOff x="285720" y="1857364"/>
              <a:chExt cx="8120007" cy="369332"/>
            </a:xfrm>
          </p:grpSpPr>
          <p:sp>
            <p:nvSpPr>
              <p:cNvPr id="53" name="TextBox 32"/>
              <p:cNvSpPr txBox="1">
                <a:spLocks noChangeArrowheads="1"/>
              </p:cNvSpPr>
              <p:nvPr/>
            </p:nvSpPr>
            <p:spPr bwMode="auto">
              <a:xfrm>
                <a:off x="382304" y="1857364"/>
                <a:ext cx="80234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800" b="1" i="1" dirty="0" smtClean="0">
                    <a:solidFill>
                      <a:srgbClr val="820000"/>
                    </a:solidFill>
                  </a:rPr>
                  <a:t>Dark matter</a:t>
                </a: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285720" y="2007253"/>
                <a:ext cx="91919" cy="94558"/>
              </a:xfrm>
              <a:prstGeom prst="ellipse">
                <a:avLst/>
              </a:prstGeom>
              <a:solidFill>
                <a:srgbClr val="D47002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55" name="Group 38"/>
            <p:cNvGrpSpPr/>
            <p:nvPr/>
          </p:nvGrpSpPr>
          <p:grpSpPr>
            <a:xfrm>
              <a:off x="587800" y="4169338"/>
              <a:ext cx="8120007" cy="369332"/>
              <a:chOff x="285720" y="1857364"/>
              <a:chExt cx="8120007" cy="369332"/>
            </a:xfrm>
          </p:grpSpPr>
          <p:sp>
            <p:nvSpPr>
              <p:cNvPr id="56" name="TextBox 32"/>
              <p:cNvSpPr txBox="1">
                <a:spLocks noChangeArrowheads="1"/>
              </p:cNvSpPr>
              <p:nvPr/>
            </p:nvSpPr>
            <p:spPr bwMode="auto">
              <a:xfrm>
                <a:off x="382304" y="1857364"/>
                <a:ext cx="80234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800" b="1" i="1" dirty="0" smtClean="0">
                    <a:solidFill>
                      <a:srgbClr val="820000"/>
                    </a:solidFill>
                  </a:rPr>
                  <a:t>Strong CP problem</a:t>
                </a:r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85720" y="2007253"/>
                <a:ext cx="91919" cy="94558"/>
              </a:xfrm>
              <a:prstGeom prst="ellipse">
                <a:avLst/>
              </a:prstGeom>
              <a:solidFill>
                <a:srgbClr val="D47002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194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4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557354" y="66682"/>
            <a:ext cx="210312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ALP decay modes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0050" y="3206370"/>
            <a:ext cx="8343900" cy="1971675"/>
            <a:chOff x="400050" y="3654200"/>
            <a:chExt cx="8343900" cy="197167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50" y="3654200"/>
              <a:ext cx="8343900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7800" y="4350800"/>
              <a:ext cx="53530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4" name="Group 63"/>
          <p:cNvGrpSpPr/>
          <p:nvPr/>
        </p:nvGrpSpPr>
        <p:grpSpPr>
          <a:xfrm>
            <a:off x="1354672" y="1413027"/>
            <a:ext cx="1945958" cy="1183008"/>
            <a:chOff x="1354672" y="1000108"/>
            <a:chExt cx="1945958" cy="1183008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57356" y="1000108"/>
              <a:ext cx="925830" cy="33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54672" y="1428736"/>
              <a:ext cx="1945958" cy="75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1238" y="1849275"/>
            <a:ext cx="371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19"/>
          <p:cNvSpPr txBox="1">
            <a:spLocks noChangeArrowheads="1"/>
          </p:cNvSpPr>
          <p:nvPr/>
        </p:nvSpPr>
        <p:spPr bwMode="auto">
          <a:xfrm>
            <a:off x="3500430" y="3849751"/>
            <a:ext cx="1543376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1320474" y="1341589"/>
            <a:ext cx="2011680" cy="132343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1318" y="1017737"/>
            <a:ext cx="1040130" cy="2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TextBox 19"/>
          <p:cNvSpPr txBox="1">
            <a:spLocks noChangeArrowheads="1"/>
          </p:cNvSpPr>
          <p:nvPr/>
        </p:nvSpPr>
        <p:spPr bwMode="auto">
          <a:xfrm>
            <a:off x="1323952" y="984399"/>
            <a:ext cx="2011680" cy="3693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sp>
        <p:nvSpPr>
          <p:cNvPr id="74" name="TextBox 19"/>
          <p:cNvSpPr txBox="1">
            <a:spLocks noChangeArrowheads="1"/>
          </p:cNvSpPr>
          <p:nvPr/>
        </p:nvSpPr>
        <p:spPr bwMode="auto">
          <a:xfrm>
            <a:off x="1320474" y="2665573"/>
            <a:ext cx="2011680" cy="3693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sp>
        <p:nvSpPr>
          <p:cNvPr id="75" name="TextBox 19"/>
          <p:cNvSpPr txBox="1">
            <a:spLocks noChangeArrowheads="1"/>
          </p:cNvSpPr>
          <p:nvPr/>
        </p:nvSpPr>
        <p:spPr bwMode="auto">
          <a:xfrm>
            <a:off x="1169212" y="2652873"/>
            <a:ext cx="2331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800" b="1" dirty="0" smtClean="0">
                <a:solidFill>
                  <a:srgbClr val="FFFF00"/>
                </a:solidFill>
              </a:rPr>
              <a:t>LO</a:t>
            </a:r>
            <a:endParaRPr kumimoji="0" lang="en-US" altLang="en-US" sz="1800" b="1" dirty="0">
              <a:solidFill>
                <a:srgbClr val="FFFF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2682160"/>
            <a:ext cx="207170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TextBox 19"/>
          <p:cNvSpPr txBox="1">
            <a:spLocks noChangeArrowheads="1"/>
          </p:cNvSpPr>
          <p:nvPr/>
        </p:nvSpPr>
        <p:spPr bwMode="auto">
          <a:xfrm>
            <a:off x="1322813" y="2670335"/>
            <a:ext cx="2011680" cy="3693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1171551" y="2657635"/>
            <a:ext cx="2331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800" b="1" dirty="0" smtClean="0">
                <a:solidFill>
                  <a:srgbClr val="FFFF00"/>
                </a:solidFill>
              </a:rPr>
              <a:t>1 loop</a:t>
            </a:r>
            <a:endParaRPr kumimoji="0" lang="en-US" altLang="en-US" sz="1800" b="1" dirty="0">
              <a:solidFill>
                <a:srgbClr val="FFFF00"/>
              </a:solidFill>
            </a:endParaRPr>
          </a:p>
        </p:txBody>
      </p:sp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1471591" y="4535103"/>
            <a:ext cx="6377032" cy="584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6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600" b="1" i="1" dirty="0" smtClean="0">
              <a:solidFill>
                <a:srgbClr val="C00000"/>
              </a:solidFill>
            </a:endParaRPr>
          </a:p>
        </p:txBody>
      </p:sp>
      <p:sp>
        <p:nvSpPr>
          <p:cNvPr id="89" name="TextBox 19"/>
          <p:cNvSpPr txBox="1">
            <a:spLocks noChangeArrowheads="1"/>
          </p:cNvSpPr>
          <p:nvPr/>
        </p:nvSpPr>
        <p:spPr bwMode="auto">
          <a:xfrm>
            <a:off x="5286380" y="3847393"/>
            <a:ext cx="1543376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sp>
        <p:nvSpPr>
          <p:cNvPr id="92" name="TextBox 19"/>
          <p:cNvSpPr txBox="1">
            <a:spLocks noChangeArrowheads="1"/>
          </p:cNvSpPr>
          <p:nvPr/>
        </p:nvSpPr>
        <p:spPr bwMode="auto">
          <a:xfrm>
            <a:off x="7136148" y="3850672"/>
            <a:ext cx="1543376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pic>
        <p:nvPicPr>
          <p:cNvPr id="1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2670095"/>
            <a:ext cx="207170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" name="TextBox 19"/>
          <p:cNvSpPr txBox="1">
            <a:spLocks noChangeArrowheads="1"/>
          </p:cNvSpPr>
          <p:nvPr/>
        </p:nvSpPr>
        <p:spPr bwMode="auto">
          <a:xfrm>
            <a:off x="1319190" y="2670095"/>
            <a:ext cx="2011680" cy="3693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sp>
        <p:nvSpPr>
          <p:cNvPr id="115" name="TextBox 19"/>
          <p:cNvSpPr txBox="1">
            <a:spLocks noChangeArrowheads="1"/>
          </p:cNvSpPr>
          <p:nvPr/>
        </p:nvSpPr>
        <p:spPr bwMode="auto">
          <a:xfrm>
            <a:off x="1167928" y="2657395"/>
            <a:ext cx="2331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800" b="1" dirty="0" smtClean="0">
                <a:solidFill>
                  <a:srgbClr val="FFFF00"/>
                </a:solidFill>
              </a:rPr>
              <a:t>2 loop</a:t>
            </a:r>
            <a:endParaRPr kumimoji="0" lang="en-US" altLang="en-US" sz="1800" b="1" dirty="0">
              <a:solidFill>
                <a:srgbClr val="FFFF00"/>
              </a:solidFill>
            </a:endParaRPr>
          </a:p>
        </p:txBody>
      </p:sp>
      <p:sp>
        <p:nvSpPr>
          <p:cNvPr id="116" name="TextBox 19"/>
          <p:cNvSpPr txBox="1">
            <a:spLocks noChangeArrowheads="1"/>
          </p:cNvSpPr>
          <p:nvPr/>
        </p:nvSpPr>
        <p:spPr bwMode="auto">
          <a:xfrm>
            <a:off x="1492546" y="3846441"/>
            <a:ext cx="177833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99386" y="3208261"/>
            <a:ext cx="8343900" cy="1971675"/>
            <a:chOff x="400050" y="3654200"/>
            <a:chExt cx="8343900" cy="1971675"/>
          </a:xfrm>
        </p:grpSpPr>
        <p:pic>
          <p:nvPicPr>
            <p:cNvPr id="148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50" y="3654200"/>
              <a:ext cx="8343900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9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7800" y="4350800"/>
              <a:ext cx="53530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2663425"/>
            <a:ext cx="2071702" cy="43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08454" y="1034641"/>
            <a:ext cx="1047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" name="TextBox 19"/>
          <p:cNvSpPr txBox="1">
            <a:spLocks noChangeArrowheads="1"/>
          </p:cNvSpPr>
          <p:nvPr/>
        </p:nvSpPr>
        <p:spPr bwMode="auto">
          <a:xfrm>
            <a:off x="3619190" y="975903"/>
            <a:ext cx="2011680" cy="3693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800" b="1" i="1" dirty="0" smtClean="0">
              <a:solidFill>
                <a:srgbClr val="C00000"/>
              </a:solidFill>
            </a:endParaRPr>
          </a:p>
        </p:txBody>
      </p:sp>
      <p:pic>
        <p:nvPicPr>
          <p:cNvPr id="160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21841" y="1366431"/>
            <a:ext cx="1226439" cy="33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" name="TextBox 19"/>
          <p:cNvSpPr txBox="1">
            <a:spLocks noChangeArrowheads="1"/>
          </p:cNvSpPr>
          <p:nvPr/>
        </p:nvSpPr>
        <p:spPr bwMode="auto">
          <a:xfrm>
            <a:off x="3619190" y="1335226"/>
            <a:ext cx="2011680" cy="132343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162" name="TextBox 19"/>
          <p:cNvSpPr txBox="1">
            <a:spLocks noChangeArrowheads="1"/>
          </p:cNvSpPr>
          <p:nvPr/>
        </p:nvSpPr>
        <p:spPr bwMode="auto">
          <a:xfrm>
            <a:off x="5357818" y="4538849"/>
            <a:ext cx="1161106" cy="584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600" b="1" i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0" lang="en-US" altLang="en-US" sz="1600" b="1" i="1" dirty="0" smtClean="0">
              <a:solidFill>
                <a:srgbClr val="C00000"/>
              </a:solidFill>
            </a:endParaRPr>
          </a:p>
        </p:txBody>
      </p:sp>
      <p:sp>
        <p:nvSpPr>
          <p:cNvPr id="165" name="TextBox 19"/>
          <p:cNvSpPr txBox="1">
            <a:spLocks noChangeArrowheads="1"/>
          </p:cNvSpPr>
          <p:nvPr/>
        </p:nvSpPr>
        <p:spPr bwMode="auto">
          <a:xfrm>
            <a:off x="3455228" y="1702983"/>
            <a:ext cx="233121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900" b="1" i="1" dirty="0" smtClean="0">
                <a:solidFill>
                  <a:srgbClr val="820000"/>
                </a:solidFill>
              </a:rPr>
              <a:t>dominant 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en-US" sz="1900" b="1" i="1" dirty="0" smtClean="0">
                <a:solidFill>
                  <a:srgbClr val="820000"/>
                </a:solidFill>
              </a:rPr>
              <a:t>pair production thresholds</a:t>
            </a:r>
            <a:endParaRPr kumimoji="0" lang="en-US" altLang="en-US" sz="1900" b="1" i="1" dirty="0">
              <a:solidFill>
                <a:srgbClr val="820000"/>
              </a:solidFill>
            </a:endParaRPr>
          </a:p>
        </p:txBody>
      </p:sp>
      <p:grpSp>
        <p:nvGrpSpPr>
          <p:cNvPr id="223" name="Group 146"/>
          <p:cNvGrpSpPr/>
          <p:nvPr/>
        </p:nvGrpSpPr>
        <p:grpSpPr>
          <a:xfrm>
            <a:off x="397161" y="3206359"/>
            <a:ext cx="8343900" cy="1971675"/>
            <a:chOff x="400050" y="3654200"/>
            <a:chExt cx="8343900" cy="1971675"/>
          </a:xfrm>
        </p:grpSpPr>
        <p:pic>
          <p:nvPicPr>
            <p:cNvPr id="224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50" y="3654200"/>
              <a:ext cx="8343900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" name="Picture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7800" y="4350800"/>
              <a:ext cx="53530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9" name="Group 238"/>
          <p:cNvGrpSpPr/>
          <p:nvPr/>
        </p:nvGrpSpPr>
        <p:grpSpPr>
          <a:xfrm>
            <a:off x="1443242" y="982255"/>
            <a:ext cx="6629220" cy="4137623"/>
            <a:chOff x="1443242" y="661970"/>
            <a:chExt cx="6629220" cy="4137623"/>
          </a:xfrm>
        </p:grpSpPr>
        <p:sp>
          <p:nvSpPr>
            <p:cNvPr id="230" name="TextBox 19"/>
            <p:cNvSpPr txBox="1">
              <a:spLocks noChangeArrowheads="1"/>
            </p:cNvSpPr>
            <p:nvPr/>
          </p:nvSpPr>
          <p:spPr bwMode="auto">
            <a:xfrm>
              <a:off x="5741244" y="1466008"/>
              <a:ext cx="233121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1900" b="1" i="1" dirty="0" smtClean="0">
                  <a:solidFill>
                    <a:srgbClr val="820000"/>
                  </a:solidFill>
                </a:rPr>
                <a:t>dominant if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kumimoji="0" lang="en-US" altLang="en-US" sz="1900" b="1" i="1" dirty="0">
                <a:solidFill>
                  <a:srgbClr val="820000"/>
                </a:solidFill>
              </a:endParaRPr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1443242" y="661970"/>
              <a:ext cx="6473644" cy="4137623"/>
              <a:chOff x="1443242" y="661970"/>
              <a:chExt cx="6473644" cy="4137623"/>
            </a:xfrm>
          </p:grpSpPr>
          <p:pic>
            <p:nvPicPr>
              <p:cNvPr id="231" name="Picture 18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448440" y="742934"/>
                <a:ext cx="93345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2" name="TextBox 19"/>
              <p:cNvSpPr txBox="1">
                <a:spLocks noChangeArrowheads="1"/>
              </p:cNvSpPr>
              <p:nvPr/>
            </p:nvSpPr>
            <p:spPr bwMode="auto">
              <a:xfrm>
                <a:off x="5905206" y="661970"/>
                <a:ext cx="2011680" cy="369332"/>
              </a:xfrm>
              <a:prstGeom prst="rect">
                <a:avLst/>
              </a:pr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1800" b="1" i="1" dirty="0" smtClean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067" name="Picture 19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935672" y="1219943"/>
                <a:ext cx="720090" cy="19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68" name="Picture 20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6768647" y="1219943"/>
                <a:ext cx="1110139" cy="19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70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6410338" y="1875584"/>
                <a:ext cx="1038130" cy="216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4" name="TextBox 19"/>
              <p:cNvSpPr txBox="1">
                <a:spLocks noChangeArrowheads="1"/>
              </p:cNvSpPr>
              <p:nvPr/>
            </p:nvSpPr>
            <p:spPr bwMode="auto">
              <a:xfrm>
                <a:off x="5905206" y="1021293"/>
                <a:ext cx="2011680" cy="1323439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2000" b="1" i="1" dirty="0" smtClean="0">
                  <a:solidFill>
                    <a:srgbClr val="C0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2000" b="1" i="1" dirty="0" smtClean="0">
                  <a:solidFill>
                    <a:srgbClr val="C0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2000" b="1" i="1" dirty="0" smtClean="0">
                  <a:solidFill>
                    <a:srgbClr val="C0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2000" b="1" i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5" name="TextBox 19"/>
              <p:cNvSpPr txBox="1">
                <a:spLocks noChangeArrowheads="1"/>
              </p:cNvSpPr>
              <p:nvPr/>
            </p:nvSpPr>
            <p:spPr bwMode="auto">
              <a:xfrm>
                <a:off x="2285984" y="4214818"/>
                <a:ext cx="2786082" cy="584775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1600" b="1" i="1" dirty="0" smtClean="0">
                  <a:solidFill>
                    <a:srgbClr val="C0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1600" b="1" i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7" name="TextBox 19"/>
              <p:cNvSpPr txBox="1">
                <a:spLocks noChangeArrowheads="1"/>
              </p:cNvSpPr>
              <p:nvPr/>
            </p:nvSpPr>
            <p:spPr bwMode="auto">
              <a:xfrm>
                <a:off x="1443242" y="3586390"/>
                <a:ext cx="1842874" cy="584775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1600" b="1" i="1" dirty="0" smtClean="0">
                  <a:solidFill>
                    <a:srgbClr val="C0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kumimoji="0" lang="en-US" altLang="en-US" sz="1600" b="1" i="1" dirty="0" smtClean="0">
                  <a:solidFill>
                    <a:srgbClr val="C00000"/>
                  </a:solidFill>
                </a:endParaRPr>
              </a:p>
            </p:txBody>
          </p:sp>
        </p:grpSp>
      </p:grp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179672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0" name="TextBox 19"/>
          <p:cNvSpPr txBox="1">
            <a:spLocks noChangeArrowheads="1"/>
          </p:cNvSpPr>
          <p:nvPr/>
        </p:nvSpPr>
        <p:spPr bwMode="auto">
          <a:xfrm>
            <a:off x="3088427" y="3071810"/>
            <a:ext cx="307183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srgbClr val="F07F02"/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Decay length of light ALPs</a:t>
            </a:r>
          </a:p>
        </p:txBody>
      </p:sp>
      <p:grpSp>
        <p:nvGrpSpPr>
          <p:cNvPr id="255" name="Group 254"/>
          <p:cNvGrpSpPr/>
          <p:nvPr/>
        </p:nvGrpSpPr>
        <p:grpSpPr>
          <a:xfrm>
            <a:off x="671938" y="3643314"/>
            <a:ext cx="6792444" cy="2077687"/>
            <a:chOff x="1214414" y="4157894"/>
            <a:chExt cx="6792444" cy="2077687"/>
          </a:xfrm>
        </p:grpSpPr>
        <p:grpSp>
          <p:nvGrpSpPr>
            <p:cNvPr id="245" name="Group 244"/>
            <p:cNvGrpSpPr/>
            <p:nvPr/>
          </p:nvGrpSpPr>
          <p:grpSpPr>
            <a:xfrm>
              <a:off x="1214414" y="4335243"/>
              <a:ext cx="1311530" cy="379641"/>
              <a:chOff x="1142976" y="4214818"/>
              <a:chExt cx="1311530" cy="379641"/>
            </a:xfrm>
          </p:grpSpPr>
          <p:pic>
            <p:nvPicPr>
              <p:cNvPr id="241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142976" y="4214818"/>
                <a:ext cx="1218438" cy="320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44" name="Group 243"/>
              <p:cNvGrpSpPr/>
              <p:nvPr/>
            </p:nvGrpSpPr>
            <p:grpSpPr>
              <a:xfrm>
                <a:off x="2395070" y="4300770"/>
                <a:ext cx="59436" cy="293689"/>
                <a:chOff x="2424098" y="4286256"/>
                <a:chExt cx="59436" cy="293689"/>
              </a:xfrm>
            </p:grpSpPr>
            <p:pic>
              <p:nvPicPr>
                <p:cNvPr id="2073" name="Picture 25"/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2428860" y="4286256"/>
                  <a:ext cx="54674" cy="195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3" name="Picture 25"/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2424098" y="4384682"/>
                  <a:ext cx="54674" cy="195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pic>
          <p:nvPicPr>
            <p:cNvPr id="246" name="Picture 2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914412" y="4157894"/>
              <a:ext cx="5092446" cy="72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7" name="Down Arrow 246"/>
            <p:cNvSpPr/>
            <p:nvPr/>
          </p:nvSpPr>
          <p:spPr>
            <a:xfrm>
              <a:off x="5129572" y="4929198"/>
              <a:ext cx="656874" cy="288032"/>
            </a:xfrm>
            <a:prstGeom prst="downArrow">
              <a:avLst/>
            </a:prstGeom>
            <a:solidFill>
              <a:srgbClr val="D470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FFFFCC"/>
                </a:solidFill>
              </a:endParaRPr>
            </a:p>
          </p:txBody>
        </p:sp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91991" y="5300902"/>
              <a:ext cx="2108835" cy="522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114300">
                <a:srgbClr val="F07F02"/>
              </a:innerShdw>
            </a:effec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28924" y="5900301"/>
              <a:ext cx="1638300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6" name="Group 255"/>
          <p:cNvGrpSpPr/>
          <p:nvPr/>
        </p:nvGrpSpPr>
        <p:grpSpPr>
          <a:xfrm>
            <a:off x="6101226" y="4471542"/>
            <a:ext cx="8243266" cy="1143008"/>
            <a:chOff x="6572264" y="5086588"/>
            <a:chExt cx="8243266" cy="1143008"/>
          </a:xfrm>
        </p:grpSpPr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572264" y="5612147"/>
              <a:ext cx="240030" cy="31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2" name="TextBox 32"/>
            <p:cNvSpPr txBox="1">
              <a:spLocks noChangeArrowheads="1"/>
            </p:cNvSpPr>
            <p:nvPr/>
          </p:nvSpPr>
          <p:spPr bwMode="auto">
            <a:xfrm>
              <a:off x="6792107" y="5429264"/>
              <a:ext cx="8023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 dirty="0" smtClean="0">
                  <a:solidFill>
                    <a:schemeClr val="bg2"/>
                  </a:solidFill>
                </a:rPr>
                <a:t>3000</a:t>
              </a:r>
            </a:p>
          </p:txBody>
        </p:sp>
        <p:pic>
          <p:nvPicPr>
            <p:cNvPr id="253" name="Picture 252" descr="earth.png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829120" y="5086588"/>
              <a:ext cx="1143008" cy="1143008"/>
            </a:xfrm>
            <a:prstGeom prst="rect">
              <a:avLst/>
            </a:prstGeom>
          </p:spPr>
        </p:pic>
        <p:sp>
          <p:nvSpPr>
            <p:cNvPr id="254" name="Multiply 253"/>
            <p:cNvSpPr>
              <a:spLocks noChangeAspect="1"/>
            </p:cNvSpPr>
            <p:nvPr/>
          </p:nvSpPr>
          <p:spPr bwMode="auto">
            <a:xfrm>
              <a:off x="7486449" y="5487320"/>
              <a:ext cx="345046" cy="345046"/>
            </a:xfrm>
            <a:prstGeom prst="mathMultiply">
              <a:avLst>
                <a:gd name="adj1" fmla="val 1336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14282" y="5828864"/>
            <a:ext cx="8715404" cy="646331"/>
            <a:chOff x="0" y="5929330"/>
            <a:chExt cx="8715404" cy="646331"/>
          </a:xfrm>
        </p:grpSpPr>
        <p:sp>
          <p:nvSpPr>
            <p:cNvPr id="259" name="TextBox 32"/>
            <p:cNvSpPr txBox="1">
              <a:spLocks noChangeArrowheads="1"/>
            </p:cNvSpPr>
            <p:nvPr/>
          </p:nvSpPr>
          <p:spPr bwMode="auto">
            <a:xfrm>
              <a:off x="0" y="5929330"/>
              <a:ext cx="8715404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innerShdw blurRad="114300">
                <a:srgbClr val="F07F02"/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1800" b="1" i="1" dirty="0" smtClean="0">
                  <a:solidFill>
                    <a:srgbClr val="820000"/>
                  </a:solidFill>
                </a:rPr>
                <a:t>  probability that the ALP decays inside the detector: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kumimoji="0" lang="en-US" altLang="en-US" sz="1800" b="1" i="1" dirty="0" smtClean="0">
                <a:solidFill>
                  <a:srgbClr val="820000"/>
                </a:solidFill>
              </a:endParaRPr>
            </a:p>
          </p:txBody>
        </p:sp>
        <p:pic>
          <p:nvPicPr>
            <p:cNvPr id="260" name="Picture 31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5699830" y="6017096"/>
              <a:ext cx="2744336" cy="493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2" grpId="0" animBg="1"/>
      <p:bldP spid="74" grpId="0" animBg="1"/>
      <p:bldP spid="75" grpId="0"/>
      <p:bldP spid="80" grpId="0" animBg="1"/>
      <p:bldP spid="82" grpId="0"/>
      <p:bldP spid="86" grpId="0" build="allAtOnce" animBg="1"/>
      <p:bldP spid="89" grpId="0" build="allAtOnce" animBg="1"/>
      <p:bldP spid="92" grpId="0" build="allAtOnce" animBg="1"/>
      <p:bldP spid="114" grpId="0" animBg="1"/>
      <p:bldP spid="115" grpId="0"/>
      <p:bldP spid="116" grpId="0" build="allAtOnce" animBg="1"/>
      <p:bldP spid="152" grpId="0" animBg="1"/>
      <p:bldP spid="161" grpId="0" animBg="1"/>
      <p:bldP spid="162" grpId="0" animBg="1"/>
      <p:bldP spid="165" grpId="0" build="allAtOnce"/>
      <p:bldP spid="2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194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5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306622" y="66682"/>
            <a:ext cx="455721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ALP-gluon coupling and ALP production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555" y="1222141"/>
            <a:ext cx="2181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1357202" y="531568"/>
            <a:ext cx="785818" cy="1370242"/>
            <a:chOff x="3487730" y="576242"/>
            <a:chExt cx="785818" cy="1370242"/>
          </a:xfrm>
        </p:grpSpPr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3554421" y="1300153"/>
              <a:ext cx="642942" cy="64633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kumimoji="0" lang="en-US" altLang="en-US" sz="3600" b="1" i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3" name="Action Button: Help 12">
              <a:hlinkClick r:id="" action="ppaction://noaction" highlightClick="1"/>
            </p:cNvPr>
            <p:cNvSpPr/>
            <p:nvPr/>
          </p:nvSpPr>
          <p:spPr bwMode="auto">
            <a:xfrm>
              <a:off x="3487730" y="576242"/>
              <a:ext cx="785818" cy="714380"/>
            </a:xfrm>
            <a:prstGeom prst="actionButtonHelp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 rot="16200000">
            <a:off x="3527955" y="1404970"/>
            <a:ext cx="656874" cy="288032"/>
          </a:xfrm>
          <a:prstGeom prst="downArrow">
            <a:avLst/>
          </a:prstGeom>
          <a:solidFill>
            <a:srgbClr val="D47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128998" y="1220548"/>
            <a:ext cx="35719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i="1" dirty="0" smtClean="0">
                <a:solidFill>
                  <a:srgbClr val="C00000"/>
                </a:solidFill>
              </a:rPr>
              <a:t>Search for processes sensitive to ALP-gluon coupling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5720" y="2169617"/>
            <a:ext cx="8358246" cy="2788585"/>
            <a:chOff x="269095" y="2285992"/>
            <a:chExt cx="8358246" cy="2788585"/>
          </a:xfrm>
        </p:grpSpPr>
        <p:grpSp>
          <p:nvGrpSpPr>
            <p:cNvPr id="22" name="Group 21"/>
            <p:cNvGrpSpPr/>
            <p:nvPr/>
          </p:nvGrpSpPr>
          <p:grpSpPr>
            <a:xfrm>
              <a:off x="269095" y="2743650"/>
              <a:ext cx="1685129" cy="1680533"/>
              <a:chOff x="269095" y="2743650"/>
              <a:chExt cx="1685129" cy="1680533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9095" y="2743650"/>
                <a:ext cx="1538288" cy="299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4493" y="4108429"/>
                <a:ext cx="1659731" cy="315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97991" y="2285992"/>
              <a:ext cx="6129350" cy="121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88466" y="3664877"/>
              <a:ext cx="6134100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5724" y="2143116"/>
            <a:ext cx="70782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Group 35"/>
          <p:cNvGrpSpPr/>
          <p:nvPr/>
        </p:nvGrpSpPr>
        <p:grpSpPr>
          <a:xfrm>
            <a:off x="2259638" y="2516931"/>
            <a:ext cx="6636830" cy="1875038"/>
            <a:chOff x="2259638" y="2516931"/>
            <a:chExt cx="6636830" cy="1875038"/>
          </a:xfrm>
        </p:grpSpPr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259638" y="3895335"/>
              <a:ext cx="6636830" cy="496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35859" y="2516931"/>
              <a:ext cx="6486335" cy="504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81384" y="5226214"/>
            <a:ext cx="2476500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242858" y="2231179"/>
            <a:ext cx="6624543" cy="2419785"/>
            <a:chOff x="2242858" y="2231179"/>
            <a:chExt cx="6624543" cy="2419785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314296" y="3643314"/>
              <a:ext cx="6553105" cy="100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42858" y="2231179"/>
              <a:ext cx="6559868" cy="994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8124" y="2224078"/>
            <a:ext cx="7078276" cy="277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94974" y="2058852"/>
            <a:ext cx="4677488" cy="31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14346" y="2071678"/>
            <a:ext cx="96631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9" name="Group 58"/>
          <p:cNvGrpSpPr/>
          <p:nvPr/>
        </p:nvGrpSpPr>
        <p:grpSpPr>
          <a:xfrm>
            <a:off x="944603" y="2586880"/>
            <a:ext cx="4170684" cy="3105713"/>
            <a:chOff x="944603" y="2586880"/>
            <a:chExt cx="4170684" cy="3105713"/>
          </a:xfrm>
        </p:grpSpPr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944603" y="2586880"/>
              <a:ext cx="2841579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innerShdw blurRad="114300">
                <a:srgbClr val="F07F02"/>
              </a:innerShdw>
            </a:effec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kumimoji="0" lang="en-US" altLang="en-US" sz="1800" b="1" i="1" dirty="0" smtClean="0">
                  <a:solidFill>
                    <a:srgbClr val="C00000"/>
                  </a:solidFill>
                </a:rPr>
                <a:t>Dominant SM backgrounds</a:t>
              </a: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1031096" y="3416631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031101" y="3934034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207952" y="3316621"/>
              <a:ext cx="2308479" cy="292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199084" y="3838290"/>
              <a:ext cx="2158270" cy="3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186385" y="4348670"/>
              <a:ext cx="1549527" cy="260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219721" y="4840791"/>
              <a:ext cx="237173" cy="49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199082" y="5393854"/>
              <a:ext cx="1154240" cy="276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9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427332" y="5368457"/>
              <a:ext cx="2687955" cy="3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1031101" y="4441711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31106" y="4959114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031101" y="5476414"/>
              <a:ext cx="101110" cy="104014"/>
            </a:xfrm>
            <a:prstGeom prst="ellipse">
              <a:avLst/>
            </a:prstGeom>
            <a:solidFill>
              <a:srgbClr val="D4700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194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6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705452" y="66682"/>
            <a:ext cx="382862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Event generation and </a:t>
            </a:r>
            <a:r>
              <a:rPr kumimoji="0" lang="en-US" altLang="en-US" sz="2000" b="1" i="1" dirty="0" err="1" smtClean="0">
                <a:solidFill>
                  <a:srgbClr val="C00000"/>
                </a:solidFill>
              </a:rPr>
              <a:t>preselection</a:t>
            </a: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448158" y="2602169"/>
            <a:ext cx="656874" cy="288032"/>
          </a:xfrm>
          <a:prstGeom prst="downArrow">
            <a:avLst/>
          </a:prstGeom>
          <a:solidFill>
            <a:srgbClr val="D47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4275" y="2102103"/>
            <a:ext cx="2746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dirty="0" smtClean="0">
                <a:solidFill>
                  <a:srgbClr val="C00000"/>
                </a:solidFill>
              </a:rPr>
              <a:t>MadGraph5_aMC@NLO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44331" y="2959359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dirty="0" err="1" smtClean="0">
                <a:solidFill>
                  <a:srgbClr val="C00000"/>
                </a:solidFill>
              </a:rPr>
              <a:t>Pythia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 8.2.43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17080" y="3831129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dirty="0" err="1" smtClean="0">
                <a:solidFill>
                  <a:srgbClr val="C00000"/>
                </a:solidFill>
              </a:rPr>
              <a:t>Delphes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 3.4.2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1406" y="4642579"/>
            <a:ext cx="3358612" cy="408860"/>
            <a:chOff x="894686" y="1714488"/>
            <a:chExt cx="3358612" cy="408860"/>
          </a:xfrm>
        </p:grpSpPr>
        <p:sp>
          <p:nvSpPr>
            <p:cNvPr id="60" name="Rectangle 59"/>
            <p:cNvSpPr/>
            <p:nvPr/>
          </p:nvSpPr>
          <p:spPr>
            <a:xfrm>
              <a:off x="894686" y="1714488"/>
              <a:ext cx="3358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dirty="0" err="1" smtClean="0">
                  <a:solidFill>
                    <a:srgbClr val="C00000"/>
                  </a:solidFill>
                </a:rPr>
                <a:t>FastJet</a:t>
              </a:r>
              <a:r>
                <a:rPr lang="en-US" altLang="en-US" sz="1800" b="1" dirty="0" smtClean="0">
                  <a:solidFill>
                    <a:srgbClr val="C00000"/>
                  </a:solidFill>
                </a:rPr>
                <a:t>  (anti-</a:t>
              </a:r>
              <a:r>
                <a:rPr lang="en-US" altLang="en-US" sz="1800" b="1" i="1" dirty="0" smtClean="0">
                  <a:solidFill>
                    <a:srgbClr val="C00000"/>
                  </a:solidFill>
                </a:rPr>
                <a:t>k</a:t>
              </a:r>
              <a:r>
                <a:rPr lang="en-US" altLang="en-US" sz="1800" b="1" dirty="0" smtClean="0">
                  <a:solidFill>
                    <a:srgbClr val="C00000"/>
                  </a:solidFill>
                </a:rPr>
                <a:t>  algorithm – 0.4)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57258" y="1784794"/>
              <a:ext cx="2423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600" b="1" i="1" dirty="0" smtClean="0">
                  <a:solidFill>
                    <a:srgbClr val="C00000"/>
                  </a:solidFill>
                </a:rPr>
                <a:t>t</a:t>
              </a:r>
            </a:p>
          </p:txBody>
        </p:sp>
      </p:grpSp>
      <p:sp>
        <p:nvSpPr>
          <p:cNvPr id="63" name="Down Arrow 62"/>
          <p:cNvSpPr/>
          <p:nvPr/>
        </p:nvSpPr>
        <p:spPr>
          <a:xfrm>
            <a:off x="1431380" y="4342297"/>
            <a:ext cx="656874" cy="288032"/>
          </a:xfrm>
          <a:prstGeom prst="downArrow">
            <a:avLst/>
          </a:prstGeom>
          <a:solidFill>
            <a:srgbClr val="D47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1447608" y="3470527"/>
            <a:ext cx="656874" cy="288032"/>
          </a:xfrm>
          <a:prstGeom prst="downArrow">
            <a:avLst/>
          </a:prstGeom>
          <a:solidFill>
            <a:srgbClr val="D47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69" name="Down Arrow 68"/>
          <p:cNvSpPr/>
          <p:nvPr/>
        </p:nvSpPr>
        <p:spPr>
          <a:xfrm>
            <a:off x="1447058" y="1795451"/>
            <a:ext cx="656874" cy="288032"/>
          </a:xfrm>
          <a:prstGeom prst="downArrow">
            <a:avLst/>
          </a:prstGeom>
          <a:solidFill>
            <a:srgbClr val="D47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1433676" y="5179785"/>
            <a:ext cx="656874" cy="288032"/>
          </a:xfrm>
          <a:prstGeom prst="downArrow">
            <a:avLst/>
          </a:prstGeom>
          <a:solidFill>
            <a:srgbClr val="D47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CC"/>
              </a:solidFill>
            </a:endParaRPr>
          </a:p>
        </p:txBody>
      </p:sp>
      <p:sp>
        <p:nvSpPr>
          <p:cNvPr id="2076" name="AutoShape 28" descr="Eta Symbol (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34972" y="1071084"/>
            <a:ext cx="2486578" cy="646331"/>
            <a:chOff x="4540621" y="2667220"/>
            <a:chExt cx="2486578" cy="646331"/>
          </a:xfrm>
        </p:grpSpPr>
        <p:sp>
          <p:nvSpPr>
            <p:cNvPr id="66" name="Rectangle 65"/>
            <p:cNvSpPr/>
            <p:nvPr/>
          </p:nvSpPr>
          <p:spPr>
            <a:xfrm>
              <a:off x="4540621" y="2667220"/>
              <a:ext cx="24865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i="1" dirty="0" smtClean="0">
                  <a:solidFill>
                    <a:srgbClr val="C00000"/>
                  </a:solidFill>
                </a:rPr>
                <a:t>c  </a:t>
              </a:r>
              <a:r>
                <a:rPr lang="en-US" altLang="en-US" sz="1800" b="1" dirty="0" smtClean="0">
                  <a:solidFill>
                    <a:srgbClr val="C00000"/>
                  </a:solidFill>
                </a:rPr>
                <a:t>    is the only </a:t>
              </a:r>
            </a:p>
            <a:p>
              <a:pPr algn="ctr">
                <a:defRPr/>
              </a:pPr>
              <a:r>
                <a:rPr lang="en-US" altLang="en-US" sz="1800" b="1" dirty="0" smtClean="0">
                  <a:solidFill>
                    <a:srgbClr val="C00000"/>
                  </a:solidFill>
                </a:rPr>
                <a:t>non-vanishing coupling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32847" y="2770412"/>
              <a:ext cx="4443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400" b="1" i="1" dirty="0" smtClean="0">
                  <a:solidFill>
                    <a:srgbClr val="C00000"/>
                  </a:solidFill>
                </a:rPr>
                <a:t>GG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1081" y="5478677"/>
            <a:ext cx="2883162" cy="450653"/>
            <a:chOff x="291081" y="6021412"/>
            <a:chExt cx="2883162" cy="450653"/>
          </a:xfrm>
        </p:grpSpPr>
        <p:sp>
          <p:nvSpPr>
            <p:cNvPr id="86" name="Rectangle 85"/>
            <p:cNvSpPr/>
            <p:nvPr/>
          </p:nvSpPr>
          <p:spPr>
            <a:xfrm>
              <a:off x="291081" y="6056669"/>
              <a:ext cx="28831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dirty="0" smtClean="0">
                  <a:solidFill>
                    <a:srgbClr val="C00000"/>
                  </a:solidFill>
                </a:rPr>
                <a:t>EFT validation (2</a:t>
              </a:r>
              <a:r>
                <a:rPr lang="en-US" altLang="en-US" sz="1800" b="1" i="1" dirty="0" smtClean="0">
                  <a:solidFill>
                    <a:srgbClr val="C00000"/>
                  </a:solidFill>
                </a:rPr>
                <a:t>E</a:t>
              </a:r>
              <a:r>
                <a:rPr lang="en-US" altLang="en-US" sz="1800" b="1" dirty="0" smtClean="0">
                  <a:solidFill>
                    <a:srgbClr val="C00000"/>
                  </a:solidFill>
                </a:rPr>
                <a:t>      &lt; </a:t>
              </a:r>
              <a:r>
                <a:rPr lang="en-US" altLang="en-US" sz="1800" b="1" i="1" dirty="0" smtClean="0">
                  <a:solidFill>
                    <a:srgbClr val="C00000"/>
                  </a:solidFill>
                </a:rPr>
                <a:t>f </a:t>
              </a:r>
              <a:r>
                <a:rPr lang="en-US" altLang="en-US" sz="11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1800" b="1" dirty="0" smtClean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81208" y="6021412"/>
              <a:ext cx="304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i="1" dirty="0" smtClean="0">
                  <a:solidFill>
                    <a:srgbClr val="C00000"/>
                  </a:solidFill>
                </a:rPr>
                <a:t>T</a:t>
              </a:r>
              <a:endParaRPr lang="en-US" sz="1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171683" y="6164287"/>
              <a:ext cx="5148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i="1" dirty="0" smtClean="0">
                  <a:solidFill>
                    <a:srgbClr val="C00000"/>
                  </a:solidFill>
                </a:rPr>
                <a:t>miss</a:t>
              </a:r>
              <a:endParaRPr lang="en-US" sz="14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762237" y="616428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i="1" dirty="0" smtClean="0">
                  <a:solidFill>
                    <a:srgbClr val="C00000"/>
                  </a:solidFill>
                </a:rPr>
                <a:t>a</a:t>
              </a:r>
              <a:endParaRPr lang="en-US" sz="1400" dirty="0"/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3731644" y="1881144"/>
            <a:ext cx="327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i="1" dirty="0" smtClean="0">
                <a:solidFill>
                  <a:srgbClr val="C00000"/>
                </a:solidFill>
              </a:rPr>
              <a:t>number of reconstructed jets  =</a:t>
            </a:r>
          </a:p>
        </p:txBody>
      </p:sp>
      <p:sp>
        <p:nvSpPr>
          <p:cNvPr id="118" name="Left Brace 117"/>
          <p:cNvSpPr/>
          <p:nvPr/>
        </p:nvSpPr>
        <p:spPr>
          <a:xfrm rot="5400000">
            <a:off x="7011594" y="1672996"/>
            <a:ext cx="182880" cy="822960"/>
          </a:xfrm>
          <a:prstGeom prst="leftBrace">
            <a:avLst>
              <a:gd name="adj1" fmla="val 64471"/>
              <a:gd name="adj2" fmla="val 50000"/>
            </a:avLst>
          </a:prstGeom>
          <a:gradFill flip="none" rotWithShape="1">
            <a:gsLst>
              <a:gs pos="2000">
                <a:srgbClr val="FFF200"/>
              </a:gs>
              <a:gs pos="54000">
                <a:srgbClr val="FF7A00"/>
              </a:gs>
              <a:gs pos="87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15875">
            <a:solidFill>
              <a:srgbClr val="D47002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173949" y="1657409"/>
            <a:ext cx="180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dirty="0" smtClean="0">
                <a:solidFill>
                  <a:srgbClr val="C00000"/>
                </a:solidFill>
              </a:rPr>
              <a:t>1 or 2   </a:t>
            </a:r>
            <a:r>
              <a:rPr lang="en-US" altLang="en-US" sz="1800" b="1" i="1" dirty="0" smtClean="0">
                <a:solidFill>
                  <a:srgbClr val="C00000"/>
                </a:solidFill>
              </a:rPr>
              <a:t>mono-jet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7181220" y="2097724"/>
            <a:ext cx="144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dirty="0" smtClean="0">
                <a:solidFill>
                  <a:srgbClr val="C00000"/>
                </a:solidFill>
              </a:rPr>
              <a:t>2 or 3   </a:t>
            </a:r>
            <a:r>
              <a:rPr lang="en-US" altLang="en-US" sz="1800" b="1" i="1" dirty="0" err="1" smtClean="0">
                <a:solidFill>
                  <a:srgbClr val="C00000"/>
                </a:solidFill>
              </a:rPr>
              <a:t>di</a:t>
            </a:r>
            <a:r>
              <a:rPr lang="en-US" altLang="en-US" sz="1800" b="1" i="1" dirty="0" smtClean="0">
                <a:solidFill>
                  <a:srgbClr val="C00000"/>
                </a:solidFill>
              </a:rPr>
              <a:t>-jet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3799650" y="2164679"/>
            <a:ext cx="2704587" cy="428628"/>
            <a:chOff x="3706911" y="2428868"/>
            <a:chExt cx="2704587" cy="428628"/>
          </a:xfrm>
        </p:grpSpPr>
        <p:grpSp>
          <p:nvGrpSpPr>
            <p:cNvPr id="111" name="Group 82"/>
            <p:cNvGrpSpPr/>
            <p:nvPr/>
          </p:nvGrpSpPr>
          <p:grpSpPr>
            <a:xfrm>
              <a:off x="5233018" y="2441180"/>
              <a:ext cx="1053494" cy="369332"/>
              <a:chOff x="1376038" y="5715016"/>
              <a:chExt cx="1053494" cy="369332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376038" y="5715016"/>
                <a:ext cx="10534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 dirty="0" smtClean="0">
                    <a:solidFill>
                      <a:srgbClr val="C00000"/>
                    </a:solidFill>
                  </a:rPr>
                  <a:t>|    | &lt; 2.5</a:t>
                </a:r>
              </a:p>
            </p:txBody>
          </p:sp>
          <p:pic>
            <p:nvPicPr>
              <p:cNvPr id="117" name="Picture 3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64141" y="5833402"/>
                <a:ext cx="133350" cy="185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13" name="Group 93"/>
            <p:cNvGrpSpPr/>
            <p:nvPr/>
          </p:nvGrpSpPr>
          <p:grpSpPr>
            <a:xfrm>
              <a:off x="3878805" y="2441180"/>
              <a:ext cx="1457450" cy="416316"/>
              <a:chOff x="3202865" y="5643578"/>
              <a:chExt cx="1457450" cy="416316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202865" y="5643578"/>
                <a:ext cx="1457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 i="1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altLang="en-US" sz="1800" b="1" dirty="0" smtClean="0">
                    <a:solidFill>
                      <a:srgbClr val="C00000"/>
                    </a:solidFill>
                  </a:rPr>
                  <a:t>    &gt; 30 </a:t>
                </a:r>
                <a:r>
                  <a:rPr lang="en-US" altLang="en-US" sz="1800" b="1" dirty="0" err="1" smtClean="0">
                    <a:solidFill>
                      <a:srgbClr val="C00000"/>
                    </a:solidFill>
                  </a:rPr>
                  <a:t>GeV</a:t>
                </a:r>
                <a:endParaRPr lang="en-US" altLang="en-US" sz="18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313046" y="5721340"/>
                <a:ext cx="309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1600" b="1" i="1" dirty="0" smtClean="0">
                    <a:solidFill>
                      <a:srgbClr val="C00000"/>
                    </a:solidFill>
                  </a:rPr>
                  <a:t>T</a:t>
                </a:r>
                <a:endParaRPr lang="en-US" altLang="en-US" sz="1600" b="1" dirty="0" smtClean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3706911" y="2428868"/>
              <a:ext cx="2704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dirty="0" smtClean="0">
                  <a:solidFill>
                    <a:srgbClr val="C00000"/>
                  </a:solidFill>
                </a:rPr>
                <a:t>(                       ,                 )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790329" y="2654408"/>
            <a:ext cx="1762021" cy="450652"/>
            <a:chOff x="2000351" y="6021412"/>
            <a:chExt cx="1762021" cy="450652"/>
          </a:xfrm>
        </p:grpSpPr>
        <p:sp>
          <p:nvSpPr>
            <p:cNvPr id="124" name="Rectangle 123"/>
            <p:cNvSpPr/>
            <p:nvPr/>
          </p:nvSpPr>
          <p:spPr>
            <a:xfrm>
              <a:off x="2000351" y="6056669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i="1" dirty="0" smtClean="0">
                  <a:solidFill>
                    <a:srgbClr val="C00000"/>
                  </a:solidFill>
                </a:rPr>
                <a:t>E</a:t>
              </a:r>
              <a:r>
                <a:rPr lang="en-US" altLang="en-US" sz="1800" b="1" dirty="0" smtClean="0">
                  <a:solidFill>
                    <a:srgbClr val="C00000"/>
                  </a:solidFill>
                </a:rPr>
                <a:t>       &gt; 30 </a:t>
              </a:r>
              <a:r>
                <a:rPr lang="en-US" altLang="en-US" sz="1800" b="1" dirty="0" err="1" smtClean="0">
                  <a:solidFill>
                    <a:srgbClr val="C00000"/>
                  </a:solidFill>
                </a:rPr>
                <a:t>GeV</a:t>
              </a:r>
              <a:r>
                <a:rPr lang="en-US" altLang="en-US" sz="1800" b="1" i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en-US" sz="1100" b="1" i="1" dirty="0" smtClean="0">
                  <a:solidFill>
                    <a:srgbClr val="C00000"/>
                  </a:solidFill>
                </a:rPr>
                <a:t> </a:t>
              </a:r>
              <a:endParaRPr lang="en-US" altLang="en-US" sz="18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181208" y="6021412"/>
              <a:ext cx="3048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i="1" dirty="0" smtClean="0">
                  <a:solidFill>
                    <a:srgbClr val="C00000"/>
                  </a:solidFill>
                </a:rPr>
                <a:t>T</a:t>
              </a:r>
              <a:endParaRPr lang="en-US" sz="14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171683" y="6164287"/>
              <a:ext cx="5148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i="1" dirty="0" smtClean="0">
                  <a:solidFill>
                    <a:srgbClr val="C00000"/>
                  </a:solidFill>
                </a:rPr>
                <a:t>miss</a:t>
              </a:r>
              <a:endParaRPr lang="en-US" sz="1400" dirty="0"/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3753238" y="4043175"/>
            <a:ext cx="279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i="1" dirty="0" smtClean="0">
                <a:solidFill>
                  <a:srgbClr val="C00000"/>
                </a:solidFill>
              </a:rPr>
              <a:t>1 or more isolated photons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748082" y="4471803"/>
            <a:ext cx="257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 b="1" i="1" dirty="0" smtClean="0">
                <a:solidFill>
                  <a:srgbClr val="C00000"/>
                </a:solidFill>
              </a:rPr>
              <a:t>1 or more isolated e or </a:t>
            </a:r>
            <a:r>
              <a:rPr lang="el-GR" altLang="en-US" sz="1800" b="1" i="1" dirty="0" smtClean="0">
                <a:solidFill>
                  <a:srgbClr val="C00000"/>
                </a:solidFill>
              </a:rPr>
              <a:t>μ</a:t>
            </a:r>
            <a:endParaRPr lang="en-US" altLang="en-US" sz="1800" b="1" i="1" dirty="0" smtClean="0">
              <a:solidFill>
                <a:srgbClr val="C00000"/>
              </a:solidFill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6192045" y="4445757"/>
            <a:ext cx="1608133" cy="428003"/>
            <a:chOff x="7214002" y="3659939"/>
            <a:chExt cx="1608133" cy="428003"/>
          </a:xfrm>
        </p:grpSpPr>
        <p:sp>
          <p:nvSpPr>
            <p:cNvPr id="155" name="Rectangle 154"/>
            <p:cNvSpPr/>
            <p:nvPr/>
          </p:nvSpPr>
          <p:spPr>
            <a:xfrm>
              <a:off x="7214002" y="3659939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dirty="0" smtClean="0">
                  <a:solidFill>
                    <a:srgbClr val="C00000"/>
                  </a:solidFill>
                </a:rPr>
                <a:t>(                      )</a:t>
              </a: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7334295" y="3671626"/>
              <a:ext cx="1399742" cy="416316"/>
              <a:chOff x="7794779" y="3214686"/>
              <a:chExt cx="1399742" cy="416316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7892731" y="3292448"/>
                <a:ext cx="309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1600" b="1" i="1" dirty="0" smtClean="0">
                    <a:solidFill>
                      <a:srgbClr val="C00000"/>
                    </a:solidFill>
                  </a:rPr>
                  <a:t>T</a:t>
                </a:r>
                <a:endParaRPr lang="en-US" altLang="en-US" sz="16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794779" y="3214686"/>
                <a:ext cx="1399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 i="1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altLang="en-US" sz="1800" b="1" dirty="0" smtClean="0">
                    <a:solidFill>
                      <a:srgbClr val="C00000"/>
                    </a:solidFill>
                  </a:rPr>
                  <a:t>   &gt; 10 </a:t>
                </a:r>
                <a:r>
                  <a:rPr lang="en-US" altLang="en-US" sz="1800" b="1" dirty="0" err="1" smtClean="0">
                    <a:solidFill>
                      <a:srgbClr val="C00000"/>
                    </a:solidFill>
                  </a:rPr>
                  <a:t>GeV</a:t>
                </a:r>
                <a:endParaRPr lang="en-US" altLang="en-US" sz="1800" b="1" dirty="0" smtClean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3811582" y="5000636"/>
            <a:ext cx="3564676" cy="809647"/>
            <a:chOff x="4857752" y="4212552"/>
            <a:chExt cx="3564676" cy="809647"/>
          </a:xfrm>
        </p:grpSpPr>
        <p:sp>
          <p:nvSpPr>
            <p:cNvPr id="156" name="Rectangle 155"/>
            <p:cNvSpPr/>
            <p:nvPr/>
          </p:nvSpPr>
          <p:spPr>
            <a:xfrm>
              <a:off x="4857752" y="4441444"/>
              <a:ext cx="8098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i="1" dirty="0" smtClean="0">
                  <a:solidFill>
                    <a:srgbClr val="C00000"/>
                  </a:solidFill>
                </a:rPr>
                <a:t>I</a:t>
              </a:r>
              <a:r>
                <a:rPr lang="en-US" altLang="en-US" sz="1800" b="1" dirty="0" smtClean="0">
                  <a:solidFill>
                    <a:srgbClr val="C00000"/>
                  </a:solidFill>
                </a:rPr>
                <a:t>      &lt; 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958689" y="4519206"/>
              <a:ext cx="4213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600" b="1" i="1" dirty="0" err="1" smtClean="0">
                  <a:solidFill>
                    <a:srgbClr val="C00000"/>
                  </a:solidFill>
                </a:rPr>
                <a:t>rel</a:t>
              </a:r>
              <a:endParaRPr lang="en-US" altLang="en-US" sz="1600" b="1" i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65" name="Left Brace 164"/>
            <p:cNvSpPr/>
            <p:nvPr/>
          </p:nvSpPr>
          <p:spPr>
            <a:xfrm rot="5400000">
              <a:off x="5585903" y="4228139"/>
              <a:ext cx="182880" cy="822960"/>
            </a:xfrm>
            <a:prstGeom prst="leftBrace">
              <a:avLst>
                <a:gd name="adj1" fmla="val 64471"/>
                <a:gd name="adj2" fmla="val 50000"/>
              </a:avLst>
            </a:prstGeom>
            <a:gradFill flip="none" rotWithShape="1">
              <a:gsLst>
                <a:gs pos="2000">
                  <a:srgbClr val="FFF200"/>
                </a:gs>
                <a:gs pos="54000">
                  <a:srgbClr val="FF7A00"/>
                </a:gs>
                <a:gs pos="87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  <a:tileRect/>
            </a:gradFill>
            <a:ln w="15875">
              <a:solidFill>
                <a:srgbClr val="D47002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2800" dirty="0">
                <a:solidFill>
                  <a:srgbClr val="C00000"/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814022" y="4212552"/>
              <a:ext cx="2608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dirty="0" smtClean="0">
                  <a:solidFill>
                    <a:srgbClr val="C00000"/>
                  </a:solidFill>
                </a:rPr>
                <a:t>0.12     </a:t>
              </a:r>
              <a:r>
                <a:rPr lang="en-US" altLang="en-US" sz="1800" b="1" i="1" dirty="0" smtClean="0">
                  <a:solidFill>
                    <a:srgbClr val="C00000"/>
                  </a:solidFill>
                </a:rPr>
                <a:t>photons, electrons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780149" y="4652867"/>
              <a:ext cx="1531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dirty="0" smtClean="0">
                  <a:solidFill>
                    <a:srgbClr val="C00000"/>
                  </a:solidFill>
                </a:rPr>
                <a:t>0.25     </a:t>
              </a:r>
              <a:r>
                <a:rPr lang="en-US" altLang="en-US" sz="1800" b="1" i="1" dirty="0" err="1" smtClean="0">
                  <a:solidFill>
                    <a:srgbClr val="C00000"/>
                  </a:solidFill>
                </a:rPr>
                <a:t>muons</a:t>
              </a:r>
              <a:endParaRPr lang="en-US" altLang="en-US" sz="1800" b="1" i="1" dirty="0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435772" y="4039317"/>
            <a:ext cx="1608133" cy="428003"/>
            <a:chOff x="7214002" y="3659939"/>
            <a:chExt cx="1608133" cy="428003"/>
          </a:xfrm>
        </p:grpSpPr>
        <p:sp>
          <p:nvSpPr>
            <p:cNvPr id="170" name="Rectangle 169"/>
            <p:cNvSpPr/>
            <p:nvPr/>
          </p:nvSpPr>
          <p:spPr>
            <a:xfrm>
              <a:off x="7214002" y="3659939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1800" b="1" dirty="0" smtClean="0">
                  <a:solidFill>
                    <a:srgbClr val="C00000"/>
                  </a:solidFill>
                </a:rPr>
                <a:t>(                      )</a:t>
              </a:r>
            </a:p>
          </p:txBody>
        </p:sp>
        <p:grpSp>
          <p:nvGrpSpPr>
            <p:cNvPr id="171" name="Group 157"/>
            <p:cNvGrpSpPr/>
            <p:nvPr/>
          </p:nvGrpSpPr>
          <p:grpSpPr>
            <a:xfrm>
              <a:off x="7334295" y="3671626"/>
              <a:ext cx="1399742" cy="416316"/>
              <a:chOff x="7794779" y="3214686"/>
              <a:chExt cx="1399742" cy="416316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7892731" y="3292448"/>
                <a:ext cx="3097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1600" b="1" i="1" dirty="0" smtClean="0">
                    <a:solidFill>
                      <a:srgbClr val="C00000"/>
                    </a:solidFill>
                  </a:rPr>
                  <a:t>T</a:t>
                </a:r>
                <a:endParaRPr lang="en-US" altLang="en-US" sz="16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794779" y="3214686"/>
                <a:ext cx="1399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en-US" sz="1800" b="1" i="1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altLang="en-US" sz="1800" b="1" dirty="0" smtClean="0">
                    <a:solidFill>
                      <a:srgbClr val="C00000"/>
                    </a:solidFill>
                  </a:rPr>
                  <a:t>   &gt; 10 </a:t>
                </a:r>
                <a:r>
                  <a:rPr lang="en-US" altLang="en-US" sz="1800" b="1" dirty="0" err="1" smtClean="0">
                    <a:solidFill>
                      <a:srgbClr val="C00000"/>
                    </a:solidFill>
                  </a:rPr>
                  <a:t>GeV</a:t>
                </a:r>
                <a:endParaRPr lang="en-US" altLang="en-US" sz="1800" b="1" dirty="0" smtClean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75" name="TextBox 19"/>
          <p:cNvSpPr txBox="1">
            <a:spLocks noChangeArrowheads="1"/>
          </p:cNvSpPr>
          <p:nvPr/>
        </p:nvSpPr>
        <p:spPr bwMode="auto">
          <a:xfrm>
            <a:off x="3889879" y="1214422"/>
            <a:ext cx="1467939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srgbClr val="F07F02"/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i="1" dirty="0" smtClean="0">
                <a:solidFill>
                  <a:srgbClr val="C00000"/>
                </a:solidFill>
              </a:rPr>
              <a:t>requirements</a:t>
            </a: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176" name="TextBox 19"/>
          <p:cNvSpPr txBox="1">
            <a:spLocks noChangeArrowheads="1"/>
          </p:cNvSpPr>
          <p:nvPr/>
        </p:nvSpPr>
        <p:spPr bwMode="auto">
          <a:xfrm>
            <a:off x="3900746" y="3528956"/>
            <a:ext cx="599816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114300">
              <a:srgbClr val="F07F02"/>
            </a:inn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1800" b="1" i="1" dirty="0" smtClean="0">
                <a:solidFill>
                  <a:srgbClr val="C00000"/>
                </a:solidFill>
              </a:rPr>
              <a:t>veto</a:t>
            </a: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8831105" y="651947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A7000"/>
                </a:solidFill>
              </a:rPr>
              <a:t>7</a:t>
            </a:r>
            <a:endParaRPr lang="en-US" sz="1600" dirty="0">
              <a:solidFill>
                <a:srgbClr val="8A7000"/>
              </a:solidFill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2705452" y="66682"/>
            <a:ext cx="382862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en-US" altLang="en-US" sz="2000" b="1" i="1" dirty="0" smtClean="0">
                <a:solidFill>
                  <a:srgbClr val="C00000"/>
                </a:solidFill>
              </a:rPr>
              <a:t>Event generation and </a:t>
            </a:r>
            <a:r>
              <a:rPr kumimoji="0" lang="en-US" altLang="en-US" sz="2000" b="1" i="1" dirty="0" err="1" smtClean="0">
                <a:solidFill>
                  <a:srgbClr val="C00000"/>
                </a:solidFill>
              </a:rPr>
              <a:t>preselection</a:t>
            </a:r>
            <a:endParaRPr kumimoji="0" lang="en-US" altLang="en-US" sz="2000" b="1" i="1" dirty="0" smtClean="0">
              <a:solidFill>
                <a:srgbClr val="C00000"/>
              </a:solidFill>
            </a:endParaRPr>
          </a:p>
        </p:txBody>
      </p:sp>
      <p:sp>
        <p:nvSpPr>
          <p:cNvPr id="2076" name="AutoShape 28" descr="Eta Symbol (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97" y="1734031"/>
            <a:ext cx="8477345" cy="152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095" y="3610463"/>
            <a:ext cx="8593360" cy="153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0627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Designs\RIBBONS.POT</Template>
  <TotalTime>55361</TotalTime>
  <Words>461</Words>
  <Application>Microsoft Office PowerPoint</Application>
  <PresentationFormat>On-screen Show (4:3)</PresentationFormat>
  <Paragraphs>167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Ribbons</vt:lpstr>
      <vt:lpstr>12_Ribbons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bec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Automata (CA) - Theory &amp; Application</dc:title>
  <dc:creator>ppc</dc:creator>
  <cp:lastModifiedBy>perfo</cp:lastModifiedBy>
  <cp:revision>2058</cp:revision>
  <cp:lastPrinted>1999-09-04T18:18:37Z</cp:lastPrinted>
  <dcterms:created xsi:type="dcterms:W3CDTF">1999-08-20T13:05:41Z</dcterms:created>
  <dcterms:modified xsi:type="dcterms:W3CDTF">2020-08-03T15:13:58Z</dcterms:modified>
</cp:coreProperties>
</file>