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260" r:id="rId3"/>
    <p:sldId id="273" r:id="rId4"/>
    <p:sldId id="270" r:id="rId5"/>
    <p:sldId id="271" r:id="rId6"/>
    <p:sldId id="272" r:id="rId7"/>
    <p:sldId id="274" r:id="rId8"/>
    <p:sldId id="277" r:id="rId9"/>
    <p:sldId id="278" r:id="rId10"/>
    <p:sldId id="279" r:id="rId11"/>
    <p:sldId id="280" r:id="rId12"/>
    <p:sldId id="276" r:id="rId13"/>
    <p:sldId id="281" r:id="rId14"/>
    <p:sldId id="262" r:id="rId15"/>
    <p:sldId id="282" r:id="rId16"/>
    <p:sldId id="286" r:id="rId17"/>
    <p:sldId id="264" r:id="rId18"/>
    <p:sldId id="283" r:id="rId19"/>
    <p:sldId id="284" r:id="rId20"/>
    <p:sldId id="263" r:id="rId21"/>
    <p:sldId id="257" r:id="rId22"/>
    <p:sldId id="258" r:id="rId23"/>
    <p:sldId id="259" r:id="rId24"/>
    <p:sldId id="285" r:id="rId25"/>
  </p:sldIdLst>
  <p:sldSz cx="9906000" cy="6858000" type="A4"/>
  <p:notesSz cx="6858000" cy="9144000"/>
  <p:defaultTextStyle>
    <a:defPPr>
      <a:defRPr lang="en-US"/>
    </a:defPPr>
    <a:lvl1pPr marL="0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71"/>
  </p:normalViewPr>
  <p:slideViewPr>
    <p:cSldViewPr snapToGrid="0" snapToObjects="1">
      <p:cViewPr>
        <p:scale>
          <a:sx n="101" d="100"/>
          <a:sy n="101" d="100"/>
        </p:scale>
        <p:origin x="7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529B-7AEA-3240-8A9A-9968AC53AC4F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7CF91-37CE-A949-9102-B90702AC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CF91-37CE-A949-9102-B90702ACB2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CF91-37CE-A949-9102-B90702ACB2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CF91-37CE-A949-9102-B90702ACB2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CF91-37CE-A949-9102-B90702ACB2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CF91-37CE-A949-9102-B90702ACB2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2224-19EA-9B46-9C50-F9996419582E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F64E-0AFE-EE4E-AAE8-F2B9F4DE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hyperlink" Target="NULL" TargetMode="External"/><Relationship Id="rId12" Type="http://schemas.openxmlformats.org/officeDocument/2006/relationships/hyperlink" Target="NULL" TargetMode="External"/><Relationship Id="rId13" Type="http://schemas.openxmlformats.org/officeDocument/2006/relationships/hyperlink" Target="NULL" TargetMode="External"/><Relationship Id="rId14" Type="http://schemas.openxmlformats.org/officeDocument/2006/relationships/hyperlink" Target="NULL" TargetMode="External"/><Relationship Id="rId15" Type="http://schemas.openxmlformats.org/officeDocument/2006/relationships/hyperlink" Target="NULL" TargetMode="External"/><Relationship Id="rId16" Type="http://schemas.openxmlformats.org/officeDocument/2006/relationships/hyperlink" Target="NULL" TargetMode="External"/><Relationship Id="rId17" Type="http://schemas.openxmlformats.org/officeDocument/2006/relationships/hyperlink" Target="https://cds.cern.ch/record/1500095/files/CERN-2012-007.pdf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NULL" TargetMode="External"/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hyperlink" Target="NULL" TargetMode="External"/><Relationship Id="rId10" Type="http://schemas.openxmlformats.org/officeDocument/2006/relationships/hyperlink" Target="N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x.doi.org/10.1088/0954-3899/39/7/0750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nearcollider.org/ILC/Publications/Technical-Design-Repor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AU" sz="6286" b="1" dirty="0">
                <a:solidFill>
                  <a:srgbClr val="0432FF"/>
                </a:solidFill>
              </a:rPr>
              <a:t>Positron source options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71" dirty="0"/>
              <a:t>S. </a:t>
            </a:r>
            <a:r>
              <a:rPr lang="en-US" sz="2571" dirty="0" err="1"/>
              <a:t>Guiducci</a:t>
            </a:r>
            <a:r>
              <a:rPr lang="en-US" sz="2571" dirty="0"/>
              <a:t> (LNF)</a:t>
            </a:r>
          </a:p>
          <a:p>
            <a:r>
              <a:rPr lang="en-US" sz="2571" b="1" dirty="0">
                <a:solidFill>
                  <a:srgbClr val="011893"/>
                </a:solidFill>
              </a:rPr>
              <a:t>Muon Collider Workshop 2018</a:t>
            </a:r>
            <a:endParaRPr lang="en-US" sz="2571" dirty="0">
              <a:solidFill>
                <a:srgbClr val="011893"/>
              </a:solidFill>
            </a:endParaRPr>
          </a:p>
          <a:p>
            <a:r>
              <a:rPr lang="en-US" sz="2571" dirty="0" err="1"/>
              <a:t>Padova</a:t>
            </a:r>
            <a:r>
              <a:rPr lang="en-US" sz="2571" dirty="0"/>
              <a:t> 2/7/2018</a:t>
            </a:r>
          </a:p>
        </p:txBody>
      </p:sp>
    </p:spTree>
    <p:extLst>
      <p:ext uri="{BB962C8B-B14F-4D97-AF65-F5344CB8AC3E}">
        <p14:creationId xmlns:p14="http://schemas.microsoft.com/office/powerpoint/2010/main" val="21312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3827"/>
            <a:ext cx="8543925" cy="8667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ILC – Rotating wheel target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038" y="4244994"/>
            <a:ext cx="86915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/>
              <a:t> T</a:t>
            </a:r>
            <a:r>
              <a:rPr lang="en-US" sz="1800" dirty="0" smtClean="0"/>
              <a:t>itanium </a:t>
            </a:r>
            <a:r>
              <a:rPr lang="en-US" sz="1800" dirty="0"/>
              <a:t>alloy (Ti6Al4V</a:t>
            </a:r>
            <a:r>
              <a:rPr lang="en-US" sz="1800" dirty="0" smtClean="0"/>
              <a:t>), thickness 0.4 radiation lengths (1.4 cm)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 Diameter 1m: the </a:t>
            </a:r>
            <a:r>
              <a:rPr lang="en-US" sz="1800" dirty="0"/>
              <a:t>outer edge of the </a:t>
            </a:r>
            <a:r>
              <a:rPr lang="en-US" sz="1800" dirty="0" smtClean="0"/>
              <a:t>rim moves </a:t>
            </a:r>
            <a:r>
              <a:rPr lang="en-US" sz="1800" dirty="0"/>
              <a:t>at 100 </a:t>
            </a:r>
            <a:r>
              <a:rPr lang="en-US" sz="1800" dirty="0" smtClean="0"/>
              <a:t>m/s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The combination of wheel size and speed offsets radiation damage, heating </a:t>
            </a:r>
            <a:r>
              <a:rPr lang="en-US" sz="1800" dirty="0" smtClean="0"/>
              <a:t>and the </a:t>
            </a:r>
            <a:r>
              <a:rPr lang="en-US" sz="1800" dirty="0"/>
              <a:t>shock-stress in the </a:t>
            </a:r>
            <a:r>
              <a:rPr lang="en-US" sz="1800" dirty="0" smtClean="0"/>
              <a:t>wheel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After the target a 3.2 T tapered magnet to focus the positrons into the RF capture section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The OMD generates eddy currents in the wheel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The target and immediately downstream equipment will become highly activated: a remote handling system is used to replace them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08075"/>
            <a:ext cx="79629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7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667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11893"/>
                </a:solidFill>
              </a:rPr>
              <a:t>ILC – Normal Conducting RF capture system</a:t>
            </a:r>
            <a:endParaRPr lang="en-US" sz="3600" dirty="0">
              <a:solidFill>
                <a:srgbClr val="01189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039" y="1349394"/>
            <a:ext cx="8327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Due </a:t>
            </a:r>
            <a:r>
              <a:rPr lang="en-US" sz="1800" dirty="0"/>
              <a:t>to the extremely high energy deposition from positrons, electrons, photons and neutrons </a:t>
            </a:r>
            <a:r>
              <a:rPr lang="en-US" sz="1800" dirty="0" smtClean="0"/>
              <a:t>behind the target</a:t>
            </a:r>
            <a:r>
              <a:rPr lang="en-US" sz="1800" dirty="0"/>
              <a:t>, the </a:t>
            </a:r>
            <a:r>
              <a:rPr lang="en-US" sz="1800" b="1" dirty="0">
                <a:solidFill>
                  <a:srgbClr val="0432FF"/>
                </a:solidFill>
              </a:rPr>
              <a:t>1.3 GHz </a:t>
            </a:r>
            <a:r>
              <a:rPr lang="en-US" sz="1800" dirty="0"/>
              <a:t>pre-accelerator uses </a:t>
            </a:r>
            <a:r>
              <a:rPr lang="en-US" sz="1800" b="1" dirty="0">
                <a:solidFill>
                  <a:srgbClr val="0432FF"/>
                </a:solidFill>
              </a:rPr>
              <a:t>normal conducting structures </a:t>
            </a:r>
            <a:r>
              <a:rPr lang="en-US" sz="1800" b="1" dirty="0" smtClean="0">
                <a:solidFill>
                  <a:srgbClr val="0432FF"/>
                </a:solidFill>
              </a:rPr>
              <a:t>up to E = 400 MeV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Major </a:t>
            </a:r>
            <a:r>
              <a:rPr lang="en-US" sz="1800" dirty="0"/>
              <a:t>challenges are achieving adequate cooling with the high RF </a:t>
            </a:r>
            <a:r>
              <a:rPr lang="en-US" sz="1800" dirty="0" smtClean="0"/>
              <a:t>and particle-loss </a:t>
            </a:r>
            <a:r>
              <a:rPr lang="en-US" sz="1800" dirty="0"/>
              <a:t>heating, and sustaining high accelerating gradients during millisecond-long pulses in </a:t>
            </a:r>
            <a:r>
              <a:rPr lang="en-US" sz="1800" dirty="0" smtClean="0"/>
              <a:t>a strong </a:t>
            </a:r>
            <a:r>
              <a:rPr lang="en-US" sz="1800" dirty="0"/>
              <a:t>magnetic </a:t>
            </a:r>
            <a:r>
              <a:rPr lang="en-US" sz="1800" dirty="0" smtClean="0"/>
              <a:t>field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capture region </a:t>
            </a:r>
            <a:r>
              <a:rPr lang="en-US" sz="1800" dirty="0" smtClean="0"/>
              <a:t>has:</a:t>
            </a:r>
          </a:p>
          <a:p>
            <a:pPr marL="688032" lvl="1" indent="-285750">
              <a:buFont typeface="Arial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two 1.27m SW </a:t>
            </a:r>
            <a:r>
              <a:rPr lang="en-US" sz="1800" dirty="0" smtClean="0"/>
              <a:t>sections, gradient 15MV/m, aperture radius 30mm </a:t>
            </a:r>
          </a:p>
          <a:p>
            <a:pPr marL="688032" lvl="1" indent="-285750">
              <a:buFont typeface="Arial" charset="0"/>
              <a:buChar char="•"/>
            </a:pPr>
            <a:r>
              <a:rPr lang="en-US" sz="1800" dirty="0" smtClean="0"/>
              <a:t>three </a:t>
            </a:r>
            <a:r>
              <a:rPr lang="en-US" sz="1800" dirty="0"/>
              <a:t>4.3m TW </a:t>
            </a:r>
            <a:r>
              <a:rPr lang="en-US" sz="1800" dirty="0" smtClean="0"/>
              <a:t>sections, gradient 8.5MV/m, aperture radius 23mm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25" y="3957844"/>
            <a:ext cx="4940300" cy="185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503" y="4531884"/>
            <a:ext cx="366875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8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700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CLIC positron source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6450" y="1335154"/>
            <a:ext cx="82931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effectLst/>
              </a:rPr>
              <a:t>Based on a low energy, </a:t>
            </a:r>
            <a:r>
              <a:rPr lang="en-US" sz="2000" b="1" dirty="0" smtClean="0">
                <a:solidFill>
                  <a:srgbClr val="0432FF"/>
                </a:solidFill>
                <a:effectLst/>
              </a:rPr>
              <a:t>5 GeV </a:t>
            </a:r>
            <a:r>
              <a:rPr lang="en-US" sz="2000" dirty="0" smtClean="0">
                <a:effectLst/>
              </a:rPr>
              <a:t>electron beam, and a </a:t>
            </a:r>
            <a:r>
              <a:rPr lang="en-US" sz="2000" b="1" dirty="0" smtClean="0">
                <a:solidFill>
                  <a:srgbClr val="0432FF"/>
                </a:solidFill>
                <a:effectLst/>
              </a:rPr>
              <a:t>hybrid target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e- beam</a:t>
            </a:r>
            <a:r>
              <a:rPr lang="en-US" sz="2000" dirty="0" smtClean="0">
                <a:effectLst/>
              </a:rPr>
              <a:t> impinges on a </a:t>
            </a:r>
            <a:r>
              <a:rPr lang="en-US" sz="2000" dirty="0" smtClean="0">
                <a:solidFill>
                  <a:srgbClr val="0432FF"/>
                </a:solidFill>
                <a:effectLst/>
              </a:rPr>
              <a:t>crystal tungsten target </a:t>
            </a:r>
            <a:r>
              <a:rPr lang="en-US" sz="2000" dirty="0" smtClean="0">
                <a:effectLst/>
              </a:rPr>
              <a:t>aligned along its &lt;111&gt; axis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rgbClr val="0432FF"/>
                </a:solidFill>
                <a:effectLst/>
              </a:rPr>
              <a:t>Photons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dirty="0" smtClean="0">
                <a:solidFill>
                  <a:srgbClr val="0432FF"/>
                </a:solidFill>
                <a:effectLst/>
              </a:rPr>
              <a:t>produced via the channeling process </a:t>
            </a:r>
            <a:r>
              <a:rPr lang="en-US" sz="2000" dirty="0" smtClean="0">
                <a:effectLst/>
              </a:rPr>
              <a:t>go straight to an </a:t>
            </a:r>
            <a:r>
              <a:rPr lang="en-US" sz="2000" dirty="0" smtClean="0">
                <a:solidFill>
                  <a:srgbClr val="0432FF"/>
                </a:solidFill>
                <a:effectLst/>
              </a:rPr>
              <a:t>amorphous tungsten target </a:t>
            </a:r>
            <a:r>
              <a:rPr lang="en-US" sz="2000" dirty="0" smtClean="0">
                <a:effectLst/>
              </a:rPr>
              <a:t>while the charged particles are bent away, reducing the deposited energy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effectLst/>
              </a:rPr>
              <a:t> The channeling effect enhances the photon yield compared to a pure bremsstrahlung process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Downstream of the amorphous target, an Adiabatic Matching Device (</a:t>
            </a:r>
            <a:r>
              <a:rPr lang="en-US" sz="2000" dirty="0">
                <a:solidFill>
                  <a:srgbClr val="0432FF"/>
                </a:solidFill>
              </a:rPr>
              <a:t>AMD</a:t>
            </a:r>
            <a:r>
              <a:rPr lang="en-US" sz="2000" dirty="0"/>
              <a:t>) </a:t>
            </a:r>
            <a:r>
              <a:rPr lang="en-US" sz="2000" dirty="0" smtClean="0"/>
              <a:t>with </a:t>
            </a:r>
            <a:r>
              <a:rPr lang="en-US" sz="2000" dirty="0" smtClean="0">
                <a:solidFill>
                  <a:srgbClr val="0432FF"/>
                </a:solidFill>
              </a:rPr>
              <a:t>6T peak field </a:t>
            </a:r>
            <a:r>
              <a:rPr lang="en-US" sz="2000" dirty="0" smtClean="0"/>
              <a:t>collects </a:t>
            </a:r>
            <a:r>
              <a:rPr lang="en-US" sz="2000" dirty="0"/>
              <a:t>the </a:t>
            </a:r>
            <a:r>
              <a:rPr lang="en-US" sz="2000" dirty="0" smtClean="0"/>
              <a:t>positrons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pre-injector </a:t>
            </a:r>
            <a:r>
              <a:rPr lang="en-US" sz="2000" dirty="0" err="1"/>
              <a:t>linac</a:t>
            </a:r>
            <a:r>
              <a:rPr lang="en-US" sz="2000" dirty="0"/>
              <a:t> captures and accelerates the positrons up to 200MeV 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>
                <a:solidFill>
                  <a:srgbClr val="0432FF"/>
                </a:solidFill>
              </a:rPr>
              <a:t>2 GHz </a:t>
            </a:r>
            <a:r>
              <a:rPr lang="en-US" sz="2000" dirty="0" smtClean="0"/>
              <a:t>accelerating structures </a:t>
            </a:r>
            <a:r>
              <a:rPr lang="en-US" sz="2000" dirty="0"/>
              <a:t>are surrounded by </a:t>
            </a:r>
            <a:r>
              <a:rPr lang="en-US" sz="2000" dirty="0" smtClean="0">
                <a:solidFill>
                  <a:srgbClr val="0432FF"/>
                </a:solidFill>
              </a:rPr>
              <a:t>0.5 T solenoids </a:t>
            </a:r>
            <a:r>
              <a:rPr lang="en-US" sz="2000" dirty="0" smtClean="0"/>
              <a:t>and have an </a:t>
            </a:r>
            <a:r>
              <a:rPr lang="en-US" sz="2000" dirty="0"/>
              <a:t>aperture of </a:t>
            </a:r>
            <a:r>
              <a:rPr lang="en-US" sz="2000" dirty="0">
                <a:solidFill>
                  <a:srgbClr val="0432FF"/>
                </a:solidFill>
              </a:rPr>
              <a:t>20mm </a:t>
            </a:r>
            <a:r>
              <a:rPr lang="en-US" sz="2000" dirty="0" smtClean="0">
                <a:solidFill>
                  <a:srgbClr val="0432FF"/>
                </a:solidFill>
              </a:rPr>
              <a:t>radius</a:t>
            </a:r>
            <a:endParaRPr lang="en-US" sz="2000" dirty="0">
              <a:solidFill>
                <a:srgbClr val="0432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" y="5604232"/>
            <a:ext cx="9436100" cy="106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Study of an hybrid positron source using channeling for CLIC</a:t>
            </a:r>
            <a:r>
              <a:rPr lang="en-US" dirty="0" smtClean="0"/>
              <a:t>, </a:t>
            </a:r>
            <a:r>
              <a:rPr lang="en-US" dirty="0" smtClean="0">
                <a:effectLst/>
                <a:hlinkClick r:id="rId2" invalidUrl="http://inspirehep.net/author/profile/Dadoun%2C O.?recid=1509644&amp;ln=en"/>
              </a:rPr>
              <a:t>O. Dadoun</a:t>
            </a:r>
            <a:r>
              <a:rPr lang="en-US" dirty="0" smtClean="0">
                <a:effectLst/>
              </a:rPr>
              <a:t>, </a:t>
            </a:r>
            <a:r>
              <a:rPr lang="en-US" dirty="0" smtClean="0">
                <a:effectLst/>
                <a:hlinkClick r:id="rId3" invalidUrl="http://inspirehep.net/author/profile/Chaikovska%2C I.?recid=1509644&amp;ln=en"/>
              </a:rPr>
              <a:t>I. Chaikovska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4" invalidUrl="http://inspirehep.net/search?cc=Institutions&amp;p=institution:&quot;Orsay, LAL&quot;&amp;ln=en"/>
              </a:rPr>
              <a:t>Orsay, LAL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5" invalidUrl="http://inspirehep.net/author/profile/Chehab%2C R.?recid=1509644&amp;ln=en"/>
              </a:rPr>
              <a:t>R. Chehab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6" invalidUrl="http://inspirehep.net/search?cc=Institutions&amp;p=institution:&quot;Lyon, IPN&quot;&amp;ln=en"/>
              </a:rPr>
              <a:t>Lyon, IPN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7" invalidUrl="http://inspirehep.net/author/profile/Poirier%2C F.?recid=1509644&amp;ln=en"/>
              </a:rPr>
              <a:t>F. Poirier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8" invalidUrl="http://inspirehep.net/search?cc=Institutions&amp;p=institution:&quot;Orsay, LAL&quot;&amp;ln=en"/>
              </a:rPr>
              <a:t>Orsay, LAL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9" invalidUrl="http://inspirehep.net/author/profile/Rinolfi%2C L.?recid=1509644&amp;ln=en"/>
              </a:rPr>
              <a:t>L. Rinolfi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10" invalidUrl="http://inspirehep.net/search?cc=Institutions&amp;p=institution:&quot;CERN&quot;&amp;ln=en"/>
              </a:rPr>
              <a:t>CERN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11" invalidUrl="http://inspirehep.net/author/profile/Strakhovenko%2C V.?recid=1509644&amp;ln=en"/>
              </a:rPr>
              <a:t>V. Strakhovenko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12" invalidUrl="http://inspirehep.net/search?cc=Institutions&amp;p=institution:&quot;Novosibirsk, IYF&quot;&amp;ln=en"/>
              </a:rPr>
              <a:t>Novosibirsk, IYF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13" invalidUrl="http://inspirehep.net/author/profile/Variola%2C A.?recid=1509644&amp;ln=en"/>
              </a:rPr>
              <a:t>A. Variola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14" invalidUrl="http://inspirehep.net/search?cc=Institutions&amp;p=institution:&quot;Orsay, LAL&quot;&amp;ln=en"/>
              </a:rPr>
              <a:t>Orsay, LAL</a:t>
            </a:r>
            <a:r>
              <a:rPr lang="en-US" dirty="0" smtClean="0">
                <a:effectLst/>
              </a:rPr>
              <a:t>), </a:t>
            </a:r>
            <a:r>
              <a:rPr lang="en-US" dirty="0" smtClean="0">
                <a:effectLst/>
                <a:hlinkClick r:id="rId15" invalidUrl="http://inspirehep.net/author/profile/Vivoli%2C A.?recid=1509644&amp;ln=en"/>
              </a:rPr>
              <a:t>A. Vivoli</a:t>
            </a:r>
            <a:r>
              <a:rPr lang="en-US" dirty="0" smtClean="0">
                <a:effectLst/>
              </a:rPr>
              <a:t> (</a:t>
            </a:r>
            <a:r>
              <a:rPr lang="en-US" dirty="0" smtClean="0">
                <a:effectLst/>
                <a:hlinkClick r:id="rId16" invalidUrl="http://inspirehep.net/search?cc=Institutions&amp;p=institution:&quot;CERN&quot;&amp;ln=en"/>
              </a:rPr>
              <a:t>CERN</a:t>
            </a:r>
            <a:r>
              <a:rPr lang="en-US" dirty="0" smtClean="0">
                <a:effectLst/>
              </a:rPr>
              <a:t>), Sep 1, 2009 - 11 pages CLIC-Note-808</a:t>
            </a:r>
          </a:p>
          <a:p>
            <a:r>
              <a:rPr lang="en-US" b="1" dirty="0" smtClean="0"/>
              <a:t>CLIC CDR </a:t>
            </a:r>
            <a:r>
              <a:rPr lang="en-US" dirty="0" smtClean="0">
                <a:hlinkClick r:id="rId17"/>
              </a:rPr>
              <a:t>https://cds.cern.ch/record/1500095/files/CERN-2012-007.pdf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13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5492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CLIC </a:t>
            </a:r>
            <a:r>
              <a:rPr lang="en-US" smtClean="0">
                <a:solidFill>
                  <a:srgbClr val="011893"/>
                </a:solidFill>
              </a:rPr>
              <a:t>positron source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038" y="3670300"/>
            <a:ext cx="8310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 start-to-end </a:t>
            </a:r>
            <a:r>
              <a:rPr lang="en-US" sz="1800" dirty="0"/>
              <a:t>optimization </a:t>
            </a:r>
            <a:r>
              <a:rPr lang="en-US" sz="1800" dirty="0" smtClean="0"/>
              <a:t>environment has been set-up for </a:t>
            </a:r>
            <a:r>
              <a:rPr lang="en-US" sz="1800" dirty="0"/>
              <a:t>the CLIC positron </a:t>
            </a:r>
            <a:r>
              <a:rPr lang="en-US" sz="1800" dirty="0" smtClean="0"/>
              <a:t>source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It includes the primary </a:t>
            </a:r>
            <a:r>
              <a:rPr lang="en-US" sz="1800" dirty="0" smtClean="0"/>
              <a:t>electron bunch</a:t>
            </a:r>
            <a:r>
              <a:rPr lang="en-US" sz="1800" dirty="0"/>
              <a:t>, the two-stage hybrid tungsten target, </a:t>
            </a:r>
            <a:r>
              <a:rPr lang="en-US" sz="1800" dirty="0" smtClean="0"/>
              <a:t>the AMD, the </a:t>
            </a:r>
            <a:r>
              <a:rPr lang="en-US" sz="1800" dirty="0"/>
              <a:t>pre-injector working on decelerating and </a:t>
            </a:r>
            <a:r>
              <a:rPr lang="en-US" sz="1800" dirty="0" smtClean="0"/>
              <a:t>accelerating modes</a:t>
            </a:r>
            <a:r>
              <a:rPr lang="en-US" sz="1800" dirty="0"/>
              <a:t>, and the injector </a:t>
            </a:r>
            <a:r>
              <a:rPr lang="en-US" sz="1800" dirty="0" err="1" smtClean="0"/>
              <a:t>linac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 yield of 0.92 e+/e- has been achieved</a:t>
            </a:r>
          </a:p>
          <a:p>
            <a:r>
              <a:rPr lang="en-US" sz="1800" dirty="0" smtClean="0"/>
              <a:t>With a PEDD below 35 J/g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81" r="7023"/>
          <a:stretch/>
        </p:blipFill>
        <p:spPr>
          <a:xfrm>
            <a:off x="6159499" y="27940"/>
            <a:ext cx="3225801" cy="356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914400"/>
            <a:ext cx="5346700" cy="234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5800" y="6274393"/>
            <a:ext cx="7797800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Yanliang</a:t>
            </a:r>
            <a:r>
              <a:rPr lang="en-US" dirty="0" smtClean="0"/>
              <a:t> Han et al. UPDATE OF THE CLIC POSITRON SOURCE, IPAC18, Vancouver, BC, CA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19" y="4752230"/>
            <a:ext cx="426086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11893"/>
                </a:solidFill>
              </a:rPr>
              <a:t>Experimental tests on crystal targets at KEK</a:t>
            </a:r>
            <a:endParaRPr lang="en-US" sz="3600" dirty="0">
              <a:solidFill>
                <a:srgbClr val="0118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2403475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432FF"/>
                </a:solidFill>
              </a:rPr>
              <a:t>thick crystal target </a:t>
            </a:r>
            <a:r>
              <a:rPr lang="en-US" sz="2400" dirty="0"/>
              <a:t>for positron </a:t>
            </a:r>
            <a:r>
              <a:rPr lang="en-US" sz="2400" dirty="0" smtClean="0"/>
              <a:t>production, first proposed by R. </a:t>
            </a:r>
            <a:r>
              <a:rPr lang="en-US" sz="2400" dirty="0" err="1" smtClean="0"/>
              <a:t>Chehab</a:t>
            </a:r>
            <a:r>
              <a:rPr lang="en-US" sz="2400" dirty="0" smtClean="0"/>
              <a:t> [</a:t>
            </a:r>
            <a:r>
              <a:rPr lang="en-US" sz="2400" dirty="0"/>
              <a:t>1</a:t>
            </a:r>
            <a:r>
              <a:rPr lang="en-US" sz="2400" dirty="0" smtClean="0"/>
              <a:t>],  </a:t>
            </a:r>
            <a:r>
              <a:rPr lang="en-US" sz="2400" dirty="0"/>
              <a:t>has been </a:t>
            </a:r>
            <a:r>
              <a:rPr lang="en-US" sz="2400" dirty="0" smtClean="0"/>
              <a:t>experimentally tested for 10 months in the KEK operation validating </a:t>
            </a:r>
            <a:r>
              <a:rPr lang="en-US" sz="2400" dirty="0"/>
              <a:t>this concept </a:t>
            </a:r>
            <a:r>
              <a:rPr lang="en-US" sz="2400" dirty="0" smtClean="0"/>
              <a:t>[</a:t>
            </a:r>
            <a:r>
              <a:rPr lang="en-US" sz="2400" dirty="0"/>
              <a:t>2</a:t>
            </a:r>
            <a:r>
              <a:rPr lang="en-US" sz="2400" dirty="0" smtClean="0"/>
              <a:t>].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An </a:t>
            </a:r>
            <a:r>
              <a:rPr lang="en-US" sz="2400" dirty="0"/>
              <a:t>experiment using the full </a:t>
            </a:r>
            <a:r>
              <a:rPr lang="en-US" sz="2400" b="1" dirty="0">
                <a:solidFill>
                  <a:srgbClr val="0432FF"/>
                </a:solidFill>
              </a:rPr>
              <a:t>hybrid target </a:t>
            </a:r>
            <a:r>
              <a:rPr lang="en-US" sz="2400" dirty="0"/>
              <a:t>approach </a:t>
            </a:r>
            <a:r>
              <a:rPr lang="en-US" sz="2400" dirty="0" smtClean="0"/>
              <a:t>has been performed </a:t>
            </a:r>
            <a:r>
              <a:rPr lang="en-US" sz="2400" dirty="0"/>
              <a:t>at KEK </a:t>
            </a:r>
            <a:r>
              <a:rPr lang="en-US" sz="2400" dirty="0" smtClean="0"/>
              <a:t>[</a:t>
            </a:r>
            <a:r>
              <a:rPr lang="en-US" sz="2400" dirty="0"/>
              <a:t>3</a:t>
            </a:r>
            <a:r>
              <a:rPr lang="en-US" sz="2400" dirty="0" smtClean="0"/>
              <a:t>], </a:t>
            </a:r>
            <a:r>
              <a:rPr lang="en-US" sz="2400" dirty="0"/>
              <a:t>benchmarking simulations </a:t>
            </a:r>
            <a:r>
              <a:rPr lang="en-US" sz="2400" i="1" dirty="0" smtClean="0"/>
              <a:t>and verifying </a:t>
            </a:r>
            <a:r>
              <a:rPr lang="en-US" sz="2400" i="1" dirty="0"/>
              <a:t>the concept for </a:t>
            </a:r>
            <a:r>
              <a:rPr lang="en-US" sz="2400" i="1" dirty="0" smtClean="0"/>
              <a:t>CLIC</a:t>
            </a:r>
            <a:endParaRPr lang="en-US" sz="2400" dirty="0"/>
          </a:p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5689600"/>
            <a:ext cx="937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t-IT" sz="1600" dirty="0" err="1" smtClean="0"/>
              <a:t>R</a:t>
            </a:r>
            <a:r>
              <a:rPr lang="it-IT" sz="1600" dirty="0"/>
              <a:t>. </a:t>
            </a:r>
            <a:r>
              <a:rPr lang="it-IT" sz="1600" dirty="0" err="1"/>
              <a:t>Chehab</a:t>
            </a:r>
            <a:r>
              <a:rPr lang="it-IT" sz="1600" dirty="0"/>
              <a:t>, et al. , PAC’89, Chicago, IL, U.S.A., </a:t>
            </a:r>
            <a:r>
              <a:rPr lang="it-IT" sz="1600" dirty="0" smtClean="0"/>
              <a:t>1989, p</a:t>
            </a:r>
            <a:r>
              <a:rPr lang="it-IT" sz="1600" dirty="0"/>
              <a:t>. 283.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err="1" smtClean="0"/>
              <a:t>Suwada</a:t>
            </a:r>
            <a:r>
              <a:rPr lang="en-US" sz="1600" dirty="0"/>
              <a:t>, T. </a:t>
            </a:r>
            <a:r>
              <a:rPr lang="en-US" sz="1600" dirty="0" smtClean="0"/>
              <a:t> </a:t>
            </a:r>
            <a:r>
              <a:rPr lang="en-US" sz="1600" dirty="0"/>
              <a:t>et al. in Proc. 23rd IEEE Particle Accelerator Conf., 4-8 May 2009, </a:t>
            </a:r>
            <a:r>
              <a:rPr lang="en-US" sz="1600" dirty="0" smtClean="0"/>
              <a:t>Vancouver, BC, CA </a:t>
            </a:r>
            <a:r>
              <a:rPr lang="en-US" sz="1600" dirty="0"/>
              <a:t>(2009</a:t>
            </a:r>
            <a:r>
              <a:rPr lang="en-US" sz="1600" dirty="0" smtClean="0"/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 Optimization of an hybrid positron source using channeling, I. </a:t>
            </a:r>
            <a:r>
              <a:rPr lang="en-US" sz="1600" dirty="0" err="1" smtClean="0"/>
              <a:t>Chaikovska</a:t>
            </a:r>
            <a:r>
              <a:rPr lang="en-US" sz="1600" dirty="0" smtClean="0"/>
              <a:t>, et al., </a:t>
            </a:r>
            <a:r>
              <a:rPr lang="en-US" sz="1600" dirty="0" err="1" smtClean="0"/>
              <a:t>Nucl</a:t>
            </a:r>
            <a:r>
              <a:rPr lang="en-US" sz="1600" dirty="0" smtClean="0"/>
              <a:t>. </a:t>
            </a:r>
            <a:r>
              <a:rPr lang="en-US" sz="1600" dirty="0" err="1" smtClean="0"/>
              <a:t>Instrum</a:t>
            </a:r>
            <a:r>
              <a:rPr lang="en-US" sz="1600" dirty="0" smtClean="0"/>
              <a:t>. Methods B 402 (2017) 58–62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8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6" y="250491"/>
            <a:ext cx="8543925" cy="6762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11893"/>
                </a:solidFill>
              </a:rPr>
              <a:t>Experimental tests on crystal targets at KEK</a:t>
            </a:r>
            <a:endParaRPr lang="en-US" sz="3600" dirty="0">
              <a:solidFill>
                <a:srgbClr val="01189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5643739"/>
            <a:ext cx="937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800" dirty="0" smtClean="0"/>
              <a:t>The </a:t>
            </a:r>
            <a:r>
              <a:rPr lang="en-US" sz="1800" dirty="0"/>
              <a:t>hybrid positron </a:t>
            </a:r>
            <a:r>
              <a:rPr lang="en-US" sz="1800" dirty="0" smtClean="0"/>
              <a:t>source has successfully tested with </a:t>
            </a:r>
            <a:r>
              <a:rPr lang="en-US" sz="1800" dirty="0"/>
              <a:t>the bulk and granular </a:t>
            </a:r>
            <a:r>
              <a:rPr lang="en-US" sz="1800" dirty="0" smtClean="0"/>
              <a:t>target-converters</a:t>
            </a:r>
          </a:p>
          <a:p>
            <a:pPr algn="ctr"/>
            <a:r>
              <a:rPr lang="en-US" sz="1800" dirty="0" smtClean="0"/>
              <a:t> </a:t>
            </a:r>
            <a:r>
              <a:rPr lang="en-US" sz="1800" dirty="0"/>
              <a:t>The </a:t>
            </a:r>
            <a:r>
              <a:rPr lang="en-US" sz="1800" dirty="0" smtClean="0"/>
              <a:t>enhancement in </a:t>
            </a:r>
            <a:r>
              <a:rPr lang="en-US" sz="1800" dirty="0"/>
              <a:t>photon and, thus, the positron production by </a:t>
            </a:r>
            <a:r>
              <a:rPr lang="en-US" sz="1800" dirty="0" smtClean="0"/>
              <a:t>using the </a:t>
            </a:r>
            <a:r>
              <a:rPr lang="en-US" sz="1800" dirty="0"/>
              <a:t>axially oriented crystal has been clearly </a:t>
            </a:r>
            <a:r>
              <a:rPr lang="en-US" sz="1800" dirty="0" smtClean="0"/>
              <a:t>observed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499" y="919441"/>
            <a:ext cx="4368800" cy="355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02238" y="4480341"/>
            <a:ext cx="4551362" cy="823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effectLst/>
                <a:latin typeface="Helvetica" charset="0"/>
              </a:rPr>
              <a:t>1D angular scan (rocking curve) where an </a:t>
            </a:r>
            <a:r>
              <a:rPr lang="en-US" sz="1600" b="1" dirty="0" smtClean="0">
                <a:solidFill>
                  <a:srgbClr val="0432FF"/>
                </a:solidFill>
                <a:effectLst/>
                <a:latin typeface="Helvetica" charset="0"/>
              </a:rPr>
              <a:t>enhancement of photon production in the crystal </a:t>
            </a:r>
            <a:r>
              <a:rPr lang="en-US" sz="1600" dirty="0" smtClean="0">
                <a:effectLst/>
                <a:latin typeface="Helvetica" charset="0"/>
              </a:rPr>
              <a:t>at the specific angle can be observed</a:t>
            </a:r>
            <a:endParaRPr lang="en-US" sz="1600" dirty="0">
              <a:effectLst/>
              <a:latin typeface="Helvetic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4480341"/>
            <a:ext cx="5110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/>
                <a:latin typeface="Helvetica" charset="0"/>
              </a:rPr>
              <a:t> 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rystal target and sweeping magnet </a:t>
            </a:r>
            <a:r>
              <a:rPr lang="en-US" sz="1600" dirty="0" smtClean="0">
                <a:effectLst/>
                <a:latin typeface="Helvetica" charset="0"/>
                <a:ea typeface="Helvetica" charset="0"/>
                <a:cs typeface="Helvetica" charset="0"/>
              </a:rPr>
              <a:t>at the beam switchyard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600" dirty="0" smtClean="0">
                <a:effectLst/>
                <a:latin typeface="Helvetica" charset="0"/>
                <a:ea typeface="Helvetica" charset="0"/>
                <a:cs typeface="Helvetica" charset="0"/>
              </a:rPr>
              <a:t>of KEKB </a:t>
            </a:r>
            <a:r>
              <a:rPr lang="en-US" sz="1600" dirty="0" err="1" smtClean="0">
                <a:effectLst/>
                <a:latin typeface="Helvetica" charset="0"/>
                <a:ea typeface="Helvetica" charset="0"/>
                <a:cs typeface="Helvetica" charset="0"/>
              </a:rPr>
              <a:t>linac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600" dirty="0" smtClean="0">
                <a:effectLst/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600" dirty="0" err="1" smtClean="0">
                <a:effectLst/>
                <a:latin typeface="Helvetica" charset="0"/>
                <a:ea typeface="Helvetica" charset="0"/>
                <a:cs typeface="Helvetica" charset="0"/>
              </a:rPr>
              <a:t>linac</a:t>
            </a:r>
            <a:r>
              <a:rPr lang="en-US" sz="1600" dirty="0" smtClean="0">
                <a:effectLst/>
                <a:latin typeface="Helvetica" charset="0"/>
                <a:ea typeface="Helvetica" charset="0"/>
                <a:cs typeface="Helvetica" charset="0"/>
              </a:rPr>
              <a:t> was operated at 7 GeV, single bunch mode, repetition rate 1–50 Hz,  bunch intensity 1–2 </a:t>
            </a:r>
            <a:r>
              <a:rPr lang="en-US" sz="1600" dirty="0" err="1" smtClean="0">
                <a:effectLst/>
                <a:latin typeface="Helvetica" charset="0"/>
                <a:ea typeface="Helvetica" charset="0"/>
                <a:cs typeface="Helvetica" charset="0"/>
              </a:rPr>
              <a:t>nC</a:t>
            </a:r>
            <a:endParaRPr lang="en-US" sz="16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489700"/>
            <a:ext cx="3454400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I. </a:t>
            </a:r>
            <a:r>
              <a:rPr lang="en-US" dirty="0" err="1" smtClean="0"/>
              <a:t>Chaikovska</a:t>
            </a:r>
            <a:r>
              <a:rPr lang="en-US" dirty="0" smtClean="0"/>
              <a:t> et al. WEPIK002 IPAC17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33" y="942301"/>
            <a:ext cx="449492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2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11893"/>
                </a:solidFill>
              </a:rPr>
              <a:t>Damping Rings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normalized emittance of the positrons produced by the source is of the order of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ge</a:t>
            </a:r>
            <a:r>
              <a:rPr lang="en-US" baseline="-25000" dirty="0" err="1" smtClean="0">
                <a:ea typeface="Symbol" charset="2"/>
                <a:cs typeface="Symbol" charset="2"/>
              </a:rPr>
              <a:t>x,y</a:t>
            </a:r>
            <a:r>
              <a:rPr lang="en-US" dirty="0" smtClean="0"/>
              <a:t> ~.01 m </a:t>
            </a:r>
          </a:p>
          <a:p>
            <a:r>
              <a:rPr lang="en-US" dirty="0" smtClean="0"/>
              <a:t>Therefore both CLIC and ILC use damping rings to reduce the emittances by orders of magnitude</a:t>
            </a:r>
          </a:p>
          <a:p>
            <a:r>
              <a:rPr lang="en-US" dirty="0"/>
              <a:t>T</a:t>
            </a:r>
            <a:r>
              <a:rPr lang="en-US" dirty="0" smtClean="0"/>
              <a:t>he positron bunches accelerated in a </a:t>
            </a:r>
            <a:r>
              <a:rPr lang="en-US" dirty="0" err="1" smtClean="0"/>
              <a:t>linac</a:t>
            </a:r>
            <a:r>
              <a:rPr lang="en-US" dirty="0" smtClean="0"/>
              <a:t> pulse (312 CLIC, 1312 ILC) are stored in the DRs for the time distance between two </a:t>
            </a:r>
            <a:r>
              <a:rPr lang="en-US" dirty="0" err="1" smtClean="0"/>
              <a:t>linac</a:t>
            </a:r>
            <a:r>
              <a:rPr lang="en-US" dirty="0" smtClean="0"/>
              <a:t> pulses (20 </a:t>
            </a:r>
            <a:r>
              <a:rPr lang="en-US" dirty="0" err="1" smtClean="0"/>
              <a:t>ms</a:t>
            </a:r>
            <a:r>
              <a:rPr lang="en-US" dirty="0" smtClean="0"/>
              <a:t> CLIC, 200 </a:t>
            </a:r>
            <a:r>
              <a:rPr lang="en-US" dirty="0" err="1" smtClean="0"/>
              <a:t>ms</a:t>
            </a:r>
            <a:r>
              <a:rPr lang="en-US" dirty="0" smtClean="0"/>
              <a:t> ILC)</a:t>
            </a:r>
          </a:p>
          <a:p>
            <a:r>
              <a:rPr lang="en-US" dirty="0" smtClean="0"/>
              <a:t>The damping time in the rings (2 </a:t>
            </a:r>
            <a:r>
              <a:rPr lang="en-US" dirty="0" err="1" smtClean="0"/>
              <a:t>ms</a:t>
            </a:r>
            <a:r>
              <a:rPr lang="en-US" dirty="0" smtClean="0"/>
              <a:t> CLIC,  24 </a:t>
            </a:r>
            <a:r>
              <a:rPr lang="en-US" dirty="0" err="1" smtClean="0"/>
              <a:t>ms</a:t>
            </a:r>
            <a:r>
              <a:rPr lang="en-US" dirty="0" smtClean="0"/>
              <a:t> ILC) has to be 8-10 time smaller than the storage time so that the bunches emittance is damped down to the ring equilibrium emittance</a:t>
            </a:r>
          </a:p>
          <a:p>
            <a:r>
              <a:rPr lang="en-US" b="1" dirty="0" smtClean="0">
                <a:solidFill>
                  <a:srgbClr val="0432FF"/>
                </a:solidFill>
              </a:rPr>
              <a:t>Damping time has to be ~1/10  of the </a:t>
            </a:r>
            <a:r>
              <a:rPr lang="en-US" b="1" dirty="0" err="1" smtClean="0">
                <a:solidFill>
                  <a:srgbClr val="0432FF"/>
                </a:solidFill>
              </a:rPr>
              <a:t>linac</a:t>
            </a:r>
            <a:r>
              <a:rPr lang="en-US" b="1" dirty="0" smtClean="0">
                <a:solidFill>
                  <a:srgbClr val="0432FF"/>
                </a:solidFill>
              </a:rPr>
              <a:t> pulse distance</a:t>
            </a:r>
            <a:endParaRPr lang="en-US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2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88927"/>
            <a:ext cx="8543925" cy="76517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11893"/>
                </a:solidFill>
              </a:rPr>
              <a:t>Positron options for </a:t>
            </a:r>
            <a:r>
              <a:rPr lang="en-US" sz="4000" dirty="0" err="1" smtClean="0">
                <a:solidFill>
                  <a:srgbClr val="011893"/>
                </a:solidFill>
              </a:rPr>
              <a:t>LHeC</a:t>
            </a:r>
            <a:r>
              <a:rPr lang="en-US" sz="4000" dirty="0" smtClean="0">
                <a:solidFill>
                  <a:srgbClr val="011893"/>
                </a:solidFill>
              </a:rPr>
              <a:t> proposal</a:t>
            </a:r>
            <a:endParaRPr lang="en-US" sz="4000" dirty="0">
              <a:solidFill>
                <a:srgbClr val="0118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317625"/>
            <a:ext cx="8691562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 </a:t>
            </a:r>
            <a:r>
              <a:rPr lang="en-US" dirty="0" smtClean="0"/>
              <a:t>Challenging rates 1 or 2 order of magnitude larger than CLIC and ILC are required at the collision point for the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+</a:t>
            </a:r>
            <a:r>
              <a:rPr lang="en-US" i="1" dirty="0" err="1" smtClean="0"/>
              <a:t>p</a:t>
            </a:r>
            <a:r>
              <a:rPr lang="en-US" dirty="0" smtClean="0"/>
              <a:t> option of the Large Hadron electron Collider</a:t>
            </a:r>
          </a:p>
          <a:p>
            <a:pPr lvl="1"/>
            <a:r>
              <a:rPr lang="en-US" dirty="0"/>
              <a:t>For a pulsed 140-GeV </a:t>
            </a:r>
            <a:r>
              <a:rPr lang="en-US" dirty="0" err="1" smtClean="0"/>
              <a:t>Linac</a:t>
            </a:r>
            <a:r>
              <a:rPr lang="en-US" dirty="0" smtClean="0"/>
              <a:t> 	1.8 </a:t>
            </a:r>
            <a:r>
              <a:rPr lang="en-US" dirty="0"/>
              <a:t>x 10</a:t>
            </a:r>
            <a:r>
              <a:rPr lang="en-US" baseline="30000" dirty="0"/>
              <a:t>15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/</a:t>
            </a:r>
            <a:r>
              <a:rPr lang="en-US" dirty="0" smtClean="0"/>
              <a:t>s</a:t>
            </a:r>
          </a:p>
          <a:p>
            <a:pPr lvl="1"/>
            <a:r>
              <a:rPr lang="en-US" dirty="0"/>
              <a:t>for an ERL-based 60-GeV </a:t>
            </a:r>
            <a:r>
              <a:rPr lang="en-US" dirty="0" err="1" smtClean="0"/>
              <a:t>Linac</a:t>
            </a:r>
            <a:r>
              <a:rPr lang="en-US" dirty="0" smtClean="0"/>
              <a:t>   4.4 </a:t>
            </a:r>
            <a:r>
              <a:rPr lang="en-US" dirty="0"/>
              <a:t>x 10</a:t>
            </a:r>
            <a:r>
              <a:rPr lang="en-US" baseline="30000" dirty="0"/>
              <a:t>16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/</a:t>
            </a:r>
            <a:r>
              <a:rPr lang="en-US" dirty="0" smtClean="0"/>
              <a:t>s</a:t>
            </a:r>
          </a:p>
          <a:p>
            <a:r>
              <a:rPr lang="en-US" dirty="0"/>
              <a:t> </a:t>
            </a:r>
            <a:r>
              <a:rPr lang="en-US" dirty="0" smtClean="0"/>
              <a:t>A combination of measures is proposed to provide these rates</a:t>
            </a:r>
          </a:p>
          <a:p>
            <a:pPr lvl="1"/>
            <a:r>
              <a:rPr lang="en-US" dirty="0"/>
              <a:t> Reducing the required production </a:t>
            </a:r>
            <a:r>
              <a:rPr lang="en-US" dirty="0" smtClean="0"/>
              <a:t>rate by </a:t>
            </a:r>
            <a:r>
              <a:rPr lang="en-US" dirty="0"/>
              <a:t>reusing the </a:t>
            </a:r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over </a:t>
            </a:r>
            <a:r>
              <a:rPr lang="en-US" dirty="0"/>
              <a:t>several acceleration/deceleration cycles, and by </a:t>
            </a:r>
            <a:r>
              <a:rPr lang="en-US" dirty="0" smtClean="0"/>
              <a:t>cooling them in a damping ring scheme</a:t>
            </a:r>
          </a:p>
          <a:p>
            <a:pPr lvl="1"/>
            <a:r>
              <a:rPr lang="en-US" dirty="0"/>
              <a:t> Using </a:t>
            </a:r>
            <a:r>
              <a:rPr lang="en-US" dirty="0" smtClean="0"/>
              <a:t>an advanced </a:t>
            </a:r>
            <a:r>
              <a:rPr lang="en-US" dirty="0"/>
              <a:t>target, e.g., W-granules, rotating wheel, </a:t>
            </a:r>
            <a:r>
              <a:rPr lang="en-US" dirty="0" smtClean="0"/>
              <a:t>sliced rod</a:t>
            </a:r>
            <a:r>
              <a:rPr lang="en-US" dirty="0"/>
              <a:t> </a:t>
            </a:r>
            <a:r>
              <a:rPr lang="en-US" dirty="0" smtClean="0"/>
              <a:t>converter</a:t>
            </a:r>
            <a:r>
              <a:rPr lang="en-US" dirty="0"/>
              <a:t>, or liquid metal jet, for converting </a:t>
            </a:r>
            <a:r>
              <a:rPr lang="en-US" dirty="0" smtClean="0"/>
              <a:t>gamma rays </a:t>
            </a:r>
            <a:r>
              <a:rPr lang="en-US" dirty="0"/>
              <a:t>to e+ </a:t>
            </a:r>
            <a:endParaRPr lang="en-US" dirty="0" smtClean="0"/>
          </a:p>
          <a:p>
            <a:pPr lvl="1"/>
            <a:r>
              <a:rPr lang="en-US" dirty="0" smtClean="0"/>
              <a:t>Selecting </a:t>
            </a:r>
            <a:r>
              <a:rPr lang="en-US" dirty="0"/>
              <a:t>the most powerful of several </a:t>
            </a:r>
            <a:r>
              <a:rPr lang="en-US" dirty="0" smtClean="0"/>
              <a:t>proposed gamma sources: Compton </a:t>
            </a:r>
            <a:r>
              <a:rPr lang="en-US" dirty="0"/>
              <a:t>ERL, </a:t>
            </a:r>
            <a:r>
              <a:rPr lang="en-US" dirty="0" smtClean="0"/>
              <a:t>Compton storage </a:t>
            </a:r>
            <a:r>
              <a:rPr lang="en-US" dirty="0"/>
              <a:t>ring, coherent </a:t>
            </a:r>
            <a:r>
              <a:rPr lang="en-US" dirty="0" smtClean="0"/>
              <a:t>pair production </a:t>
            </a:r>
            <a:r>
              <a:rPr lang="en-US" dirty="0"/>
              <a:t>in a strong laser, </a:t>
            </a:r>
            <a:r>
              <a:rPr lang="en-US" dirty="0" smtClean="0"/>
              <a:t>or high-field </a:t>
            </a:r>
            <a:r>
              <a:rPr lang="en-US" dirty="0" err="1"/>
              <a:t>undulator</a:t>
            </a:r>
            <a:r>
              <a:rPr lang="en-US" dirty="0"/>
              <a:t> radiation from </a:t>
            </a:r>
            <a:r>
              <a:rPr lang="en-US" dirty="0" smtClean="0"/>
              <a:t>high-energy lepton beam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8600" y="5969000"/>
            <a:ext cx="7962900" cy="57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F. Zimmermann et al. WEPPR076, IPAC2012, New Orleans, LU, USA</a:t>
            </a:r>
          </a:p>
          <a:p>
            <a:r>
              <a:rPr lang="en-US" dirty="0" err="1"/>
              <a:t>LHeC</a:t>
            </a:r>
            <a:r>
              <a:rPr lang="en-US" dirty="0"/>
              <a:t> Study </a:t>
            </a:r>
            <a:r>
              <a:rPr lang="en-US" dirty="0" smtClean="0"/>
              <a:t>Group, </a:t>
            </a:r>
            <a:r>
              <a:rPr lang="en-US" dirty="0"/>
              <a:t>“A Large </a:t>
            </a:r>
            <a:r>
              <a:rPr lang="en-US" dirty="0" smtClean="0"/>
              <a:t>Hadron Electron </a:t>
            </a:r>
            <a:r>
              <a:rPr lang="en-US" dirty="0"/>
              <a:t>Collider at CERN,” </a:t>
            </a:r>
            <a:r>
              <a:rPr lang="is-IS" i="1" dirty="0" smtClean="0">
                <a:hlinkClick r:id="rId3"/>
              </a:rPr>
              <a:t>J. Phys. G</a:t>
            </a:r>
            <a:r>
              <a:rPr lang="is-IS" dirty="0" smtClean="0">
                <a:hlinkClick r:id="rId3"/>
              </a:rPr>
              <a:t> 39 (2012) 075001</a:t>
            </a:r>
            <a:r>
              <a:rPr lang="is-I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6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13" r="9448" b="10025"/>
          <a:stretch/>
        </p:blipFill>
        <p:spPr>
          <a:xfrm>
            <a:off x="5943600" y="1368028"/>
            <a:ext cx="3962400" cy="2296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88927"/>
            <a:ext cx="8543925" cy="76517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11893"/>
                </a:solidFill>
              </a:rPr>
              <a:t>Positron options for </a:t>
            </a:r>
            <a:r>
              <a:rPr lang="en-US" sz="4000" dirty="0" err="1" smtClean="0">
                <a:solidFill>
                  <a:srgbClr val="011893"/>
                </a:solidFill>
              </a:rPr>
              <a:t>LHeC</a:t>
            </a:r>
            <a:r>
              <a:rPr lang="en-US" sz="4000" dirty="0" smtClean="0">
                <a:solidFill>
                  <a:srgbClr val="011893"/>
                </a:solidFill>
              </a:rPr>
              <a:t> proposal</a:t>
            </a:r>
            <a:endParaRPr lang="en-US" sz="4000" dirty="0">
              <a:solidFill>
                <a:srgbClr val="0118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38" y="1164828"/>
            <a:ext cx="5993066" cy="2759472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400" dirty="0" smtClean="0"/>
              <a:t>The </a:t>
            </a:r>
            <a:r>
              <a:rPr lang="en-US" sz="2400" dirty="0"/>
              <a:t>pulsed 140-GeV </a:t>
            </a:r>
            <a:r>
              <a:rPr lang="en-US" sz="2400" dirty="0" err="1" smtClean="0"/>
              <a:t>Linac</a:t>
            </a:r>
            <a:r>
              <a:rPr lang="en-US" sz="2400" dirty="0"/>
              <a:t> </a:t>
            </a:r>
            <a:r>
              <a:rPr lang="en-US" sz="2400" dirty="0" smtClean="0"/>
              <a:t>has 10Hz repetition rate</a:t>
            </a:r>
          </a:p>
          <a:p>
            <a:r>
              <a:rPr lang="en-US" sz="2400" dirty="0"/>
              <a:t> a possible option, which </a:t>
            </a:r>
            <a:r>
              <a:rPr lang="en-US" sz="2400" dirty="0" smtClean="0"/>
              <a:t>would meet </a:t>
            </a:r>
            <a:r>
              <a:rPr lang="en-US" sz="2400" dirty="0"/>
              <a:t>the </a:t>
            </a:r>
            <a:r>
              <a:rPr lang="en-US" sz="2400" dirty="0" smtClean="0"/>
              <a:t>requirements,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to use </a:t>
            </a:r>
            <a:r>
              <a:rPr lang="en-US" sz="2400" dirty="0" smtClean="0"/>
              <a:t>10 e</a:t>
            </a:r>
            <a:r>
              <a:rPr lang="en-US" sz="2400" dirty="0"/>
              <a:t>+  target stations in </a:t>
            </a:r>
            <a:r>
              <a:rPr lang="en-US" sz="2400" dirty="0" smtClean="0"/>
              <a:t>parallel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2 </a:t>
            </a:r>
            <a:r>
              <a:rPr lang="en-US" sz="2400" dirty="0"/>
              <a:t>RF </a:t>
            </a:r>
            <a:r>
              <a:rPr lang="en-US" sz="2400" dirty="0" smtClean="0"/>
              <a:t>deflectors </a:t>
            </a:r>
            <a:r>
              <a:rPr lang="en-US" sz="2400" dirty="0"/>
              <a:t>upstream and the </a:t>
            </a:r>
            <a:r>
              <a:rPr lang="en-US" sz="2400" dirty="0" smtClean="0"/>
              <a:t>same downstream would split the beams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896" y="4035028"/>
            <a:ext cx="7005066" cy="2651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2599" y="3518984"/>
            <a:ext cx="3993401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Helvetica" charset="0"/>
              </a:rPr>
              <a:t> Electron beam parameters </a:t>
            </a:r>
            <a:r>
              <a:rPr lang="en-US" sz="1400" dirty="0" smtClean="0">
                <a:effectLst/>
                <a:latin typeface="Helvetica" charset="0"/>
              </a:rPr>
              <a:t>before</a:t>
            </a:r>
            <a:r>
              <a:rPr lang="en-US" dirty="0" smtClean="0">
                <a:effectLst/>
                <a:latin typeface="Helvetica" charset="0"/>
              </a:rPr>
              <a:t> splitting</a:t>
            </a:r>
            <a:endParaRPr lang="en-US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3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88927"/>
            <a:ext cx="8543925" cy="76517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11893"/>
                </a:solidFill>
              </a:rPr>
              <a:t>Positron options for </a:t>
            </a:r>
            <a:r>
              <a:rPr lang="en-US" sz="4000" dirty="0" err="1" smtClean="0">
                <a:solidFill>
                  <a:srgbClr val="011893"/>
                </a:solidFill>
              </a:rPr>
              <a:t>LHeC</a:t>
            </a:r>
            <a:r>
              <a:rPr lang="en-US" sz="4000" dirty="0" smtClean="0">
                <a:solidFill>
                  <a:srgbClr val="011893"/>
                </a:solidFill>
              </a:rPr>
              <a:t> proposal</a:t>
            </a:r>
            <a:endParaRPr lang="en-US" sz="4000" dirty="0">
              <a:solidFill>
                <a:srgbClr val="01189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50" y="2819400"/>
            <a:ext cx="4295966" cy="40233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539" y="1203325"/>
            <a:ext cx="7815262" cy="38893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 Another possible solution to cool down a continuous positron </a:t>
            </a:r>
            <a:r>
              <a:rPr lang="en-US" dirty="0" smtClean="0"/>
              <a:t>beam </a:t>
            </a:r>
            <a:r>
              <a:rPr lang="en-US" dirty="0"/>
              <a:t>is the tri-ring scheme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basic cycle lasts N  turns, during which the following processes </a:t>
            </a:r>
            <a:r>
              <a:rPr lang="en-US" dirty="0" smtClean="0"/>
              <a:t>happen simultaneously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N </a:t>
            </a:r>
            <a:r>
              <a:rPr lang="en-US" dirty="0"/>
              <a:t>-turn injection from the ERL into the accumulating ring (bottom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N </a:t>
            </a:r>
            <a:r>
              <a:rPr lang="en-US" dirty="0" smtClean="0"/>
              <a:t>turn cooling </a:t>
            </a:r>
            <a:r>
              <a:rPr lang="en-US" dirty="0"/>
              <a:t>in the cooling ring (middle) possibly with fast laser </a:t>
            </a:r>
            <a:r>
              <a:rPr lang="en-US" dirty="0" smtClean="0"/>
              <a:t>cooling</a:t>
            </a:r>
          </a:p>
          <a:p>
            <a:r>
              <a:rPr lang="en-US" dirty="0" smtClean="0"/>
              <a:t> N –turn slow </a:t>
            </a:r>
            <a:r>
              <a:rPr lang="en-US" dirty="0"/>
              <a:t>extraction from the extracting ring (top) back into the </a:t>
            </a:r>
            <a:r>
              <a:rPr lang="en-US" dirty="0" smtClean="0"/>
              <a:t>ERL</a:t>
            </a:r>
          </a:p>
          <a:p>
            <a:r>
              <a:rPr lang="en-US" dirty="0" smtClean="0"/>
              <a:t> </a:t>
            </a:r>
            <a:r>
              <a:rPr lang="en-US" dirty="0"/>
              <a:t>At the start of the </a:t>
            </a:r>
            <a:r>
              <a:rPr lang="en-US" dirty="0" smtClean="0"/>
              <a:t>cycle there </a:t>
            </a:r>
            <a:r>
              <a:rPr lang="en-US" dirty="0"/>
              <a:t>is a one-turn transfer from the cooling ring into the extracting ring, and a one-turn</a:t>
            </a:r>
          </a:p>
          <a:p>
            <a:r>
              <a:rPr lang="en-US" dirty="0"/>
              <a:t>transfer from the accumulating ring into the cooling </a:t>
            </a:r>
            <a:r>
              <a:rPr lang="en-US" dirty="0" smtClean="0"/>
              <a:t>ring</a:t>
            </a:r>
          </a:p>
          <a:p>
            <a:r>
              <a:rPr lang="en-US" dirty="0" smtClean="0"/>
              <a:t>The </a:t>
            </a:r>
            <a:r>
              <a:rPr lang="en-US" dirty="0"/>
              <a:t>average current in the </a:t>
            </a:r>
            <a:r>
              <a:rPr lang="en-US" dirty="0" smtClean="0"/>
              <a:t>cooling ring </a:t>
            </a:r>
            <a:r>
              <a:rPr lang="en-US" dirty="0"/>
              <a:t>is N  times the average ERL </a:t>
            </a:r>
            <a:r>
              <a:rPr lang="en-US" dirty="0" smtClean="0"/>
              <a:t>current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11893"/>
                </a:solidFill>
              </a:rPr>
              <a:t>Positron sources parameters for </a:t>
            </a:r>
            <a:r>
              <a:rPr lang="en-US" sz="4000" dirty="0" smtClean="0">
                <a:solidFill>
                  <a:srgbClr val="011893"/>
                </a:solidFill>
              </a:rPr>
              <a:t>future </a:t>
            </a:r>
            <a:r>
              <a:rPr lang="en-US" sz="4000" dirty="0">
                <a:solidFill>
                  <a:srgbClr val="011893"/>
                </a:solidFill>
              </a:rPr>
              <a:t>projects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" y="2082053"/>
            <a:ext cx="7479972" cy="1554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5380" y="4113031"/>
                <a:ext cx="776732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The highest positron rate has been achieved at the SLAC Linear Collider more than 20 years ago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The future Linear Colliders CLIC and ILC design foresee a positron rate higher </a:t>
                </a:r>
                <a:r>
                  <a:rPr lang="en-US" sz="2000" dirty="0"/>
                  <a:t>than </a:t>
                </a:r>
                <a:r>
                  <a:rPr lang="en-US" sz="2000" dirty="0" smtClean="0"/>
                  <a:t>SLC by a factor 20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30 and much smaller emittances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The </a:t>
                </a:r>
                <a:r>
                  <a:rPr lang="en-US" sz="2000" dirty="0" err="1" smtClean="0"/>
                  <a:t>LHeC</a:t>
                </a:r>
                <a:r>
                  <a:rPr lang="en-US" sz="2000" dirty="0" smtClean="0"/>
                  <a:t> and LEMMA proposals aim at extremely high rates, about two order of magnitude higher than CLIC and ILC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" y="4113031"/>
                <a:ext cx="7767320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706" t="-1887" r="-471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45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11893"/>
                </a:solidFill>
              </a:rPr>
              <a:t>LEMMA Proposal: </a:t>
            </a:r>
            <a:r>
              <a:rPr lang="en-US" sz="4000" dirty="0" smtClean="0">
                <a:solidFill>
                  <a:srgbClr val="FF0000"/>
                </a:solidFill>
              </a:rPr>
              <a:t>embedded </a:t>
            </a:r>
            <a:r>
              <a:rPr lang="en-US" sz="4000" dirty="0">
                <a:solidFill>
                  <a:srgbClr val="FF0000"/>
                </a:solidFill>
              </a:rPr>
              <a:t>e+ </a:t>
            </a:r>
            <a:r>
              <a:rPr lang="en-US" sz="4000" dirty="0" smtClean="0">
                <a:solidFill>
                  <a:srgbClr val="FF0000"/>
                </a:solidFill>
              </a:rPr>
              <a:t>source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825625"/>
            <a:ext cx="8543925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327D33-0E2A-D348-A6CC-3713C014A112}"/>
              </a:ext>
            </a:extLst>
          </p:cNvPr>
          <p:cNvSpPr/>
          <p:nvPr/>
        </p:nvSpPr>
        <p:spPr>
          <a:xfrm>
            <a:off x="354139" y="20682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Positron source extending the target complex </a:t>
            </a:r>
          </a:p>
          <a:p>
            <a:r>
              <a:rPr lang="en-US" sz="1800" dirty="0"/>
              <a:t>Possibility to use the </a:t>
            </a:r>
            <a:r>
              <a:rPr lang="en-US" sz="1800" dirty="0">
                <a:latin typeface="Symbol" charset="2"/>
                <a:cs typeface="Symbol" charset="2"/>
              </a:rPr>
              <a:t>g</a:t>
            </a:r>
            <a:r>
              <a:rPr lang="en-US" sz="1800" dirty="0"/>
              <a:t>’s from the </a:t>
            </a:r>
            <a:r>
              <a:rPr lang="en-US" sz="1800" dirty="0">
                <a:latin typeface="Symbol" charset="2"/>
                <a:cs typeface="Symbol" charset="2"/>
              </a:rPr>
              <a:t>m</a:t>
            </a:r>
            <a:r>
              <a:rPr lang="en-US" sz="1800" dirty="0"/>
              <a:t> production target  to produce e+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64D747-A064-C149-AE67-E9E63555BD59}"/>
              </a:ext>
            </a:extLst>
          </p:cNvPr>
          <p:cNvSpPr/>
          <p:nvPr/>
        </p:nvSpPr>
        <p:spPr>
          <a:xfrm>
            <a:off x="5716858" y="3003882"/>
            <a:ext cx="3701711" cy="310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About 0.6 new e</a:t>
            </a:r>
            <a:r>
              <a:rPr lang="en-US" sz="1800" baseline="300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</a:rPr>
              <a:t> produced per e</a:t>
            </a:r>
            <a:r>
              <a:rPr lang="en-US" sz="1800" baseline="300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</a:rPr>
              <a:t> on thin target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Required </a:t>
            </a:r>
            <a:r>
              <a:rPr lang="en-US" sz="1800" dirty="0">
                <a:solidFill>
                  <a:srgbClr val="0000FF"/>
                </a:solidFill>
              </a:rPr>
              <a:t>collection efficiency feasible with standard design</a:t>
            </a:r>
          </a:p>
          <a:p>
            <a:r>
              <a:rPr lang="it-IT" sz="1800" dirty="0" err="1">
                <a:solidFill>
                  <a:srgbClr val="C00000"/>
                </a:solidFill>
              </a:rPr>
              <a:t>N</a:t>
            </a:r>
            <a:r>
              <a:rPr lang="it-IT" sz="1800" dirty="0" err="1" smtClean="0">
                <a:solidFill>
                  <a:srgbClr val="C00000"/>
                </a:solidFill>
              </a:rPr>
              <a:t>ot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yet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found</a:t>
            </a:r>
            <a:r>
              <a:rPr lang="it-IT" sz="1800" dirty="0">
                <a:solidFill>
                  <a:srgbClr val="C00000"/>
                </a:solidFill>
              </a:rPr>
              <a:t> a </a:t>
            </a:r>
            <a:r>
              <a:rPr lang="it-IT" sz="1800" dirty="0" err="1">
                <a:solidFill>
                  <a:srgbClr val="C00000"/>
                </a:solidFill>
              </a:rPr>
              <a:t>system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able</a:t>
            </a:r>
            <a:r>
              <a:rPr lang="it-IT" sz="1800" dirty="0">
                <a:solidFill>
                  <a:srgbClr val="C00000"/>
                </a:solidFill>
              </a:rPr>
              <a:t> to </a:t>
            </a:r>
            <a:r>
              <a:rPr lang="it-IT" sz="1800" dirty="0" err="1">
                <a:solidFill>
                  <a:srgbClr val="C00000"/>
                </a:solidFill>
              </a:rPr>
              <a:t>transform</a:t>
            </a:r>
            <a:r>
              <a:rPr lang="it-IT" sz="1800" dirty="0">
                <a:solidFill>
                  <a:srgbClr val="C00000"/>
                </a:solidFill>
              </a:rPr>
              <a:t> the </a:t>
            </a:r>
            <a:r>
              <a:rPr lang="it-IT" sz="1800" dirty="0" err="1">
                <a:solidFill>
                  <a:srgbClr val="C00000"/>
                </a:solidFill>
              </a:rPr>
              <a:t>temporal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structure</a:t>
            </a:r>
            <a:r>
              <a:rPr lang="it-IT" sz="1800" dirty="0">
                <a:solidFill>
                  <a:srgbClr val="C00000"/>
                </a:solidFill>
              </a:rPr>
              <a:t> of the </a:t>
            </a:r>
            <a:r>
              <a:rPr lang="it-IT" sz="1800" dirty="0" err="1">
                <a:solidFill>
                  <a:srgbClr val="C00000"/>
                </a:solidFill>
              </a:rPr>
              <a:t>produced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positrons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smtClean="0">
                <a:solidFill>
                  <a:srgbClr val="C00000"/>
                </a:solidFill>
              </a:rPr>
              <a:t>(5 MHz CW) to </a:t>
            </a:r>
            <a:r>
              <a:rPr lang="it-IT" sz="1800" dirty="0" err="1">
                <a:solidFill>
                  <a:srgbClr val="C00000"/>
                </a:solidFill>
              </a:rPr>
              <a:t>one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that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is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compatible</a:t>
            </a:r>
            <a:r>
              <a:rPr lang="it-IT" sz="1800" dirty="0">
                <a:solidFill>
                  <a:srgbClr val="C00000"/>
                </a:solidFill>
              </a:rPr>
              <a:t> with the </a:t>
            </a:r>
            <a:r>
              <a:rPr lang="it-IT" sz="1800" dirty="0" err="1">
                <a:solidFill>
                  <a:srgbClr val="C00000"/>
                </a:solidFill>
              </a:rPr>
              <a:t>requirement</a:t>
            </a:r>
            <a:r>
              <a:rPr lang="it-IT" sz="1800" dirty="0">
                <a:solidFill>
                  <a:srgbClr val="C00000"/>
                </a:solidFill>
              </a:rPr>
              <a:t> of a standard </a:t>
            </a:r>
            <a:r>
              <a:rPr lang="it-IT" sz="1800" dirty="0" err="1">
                <a:solidFill>
                  <a:srgbClr val="C00000"/>
                </a:solidFill>
              </a:rPr>
              <a:t>positron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injection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chain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8AA595-1FBD-AD44-9E28-FF020A7D7EA5}"/>
              </a:ext>
            </a:extLst>
          </p:cNvPr>
          <p:cNvSpPr/>
          <p:nvPr/>
        </p:nvSpPr>
        <p:spPr>
          <a:xfrm>
            <a:off x="6827003" y="1678319"/>
            <a:ext cx="218931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11893"/>
                </a:solidFill>
              </a:rPr>
              <a:t>More details in</a:t>
            </a:r>
          </a:p>
          <a:p>
            <a:pPr algn="ctr"/>
            <a:r>
              <a:rPr lang="en-US" sz="2000" b="1" dirty="0">
                <a:solidFill>
                  <a:srgbClr val="011893"/>
                </a:solidFill>
              </a:rPr>
              <a:t>talk by F. </a:t>
            </a:r>
            <a:r>
              <a:rPr lang="en-US" sz="2000" b="1" dirty="0" err="1">
                <a:solidFill>
                  <a:srgbClr val="011893"/>
                </a:solidFill>
              </a:rPr>
              <a:t>Collamati</a:t>
            </a:r>
            <a:endParaRPr lang="it-IT" sz="2000" b="1" dirty="0">
              <a:solidFill>
                <a:srgbClr val="011893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327F2F1-33B4-5E43-892D-55869F31CA9A}"/>
              </a:ext>
            </a:extLst>
          </p:cNvPr>
          <p:cNvGrpSpPr/>
          <p:nvPr/>
        </p:nvGrpSpPr>
        <p:grpSpPr>
          <a:xfrm>
            <a:off x="267526" y="3503663"/>
            <a:ext cx="5131008" cy="2084756"/>
            <a:chOff x="123703" y="4499504"/>
            <a:chExt cx="5131008" cy="20847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4596F98-A9E5-D240-B44D-A2628DBBE6CA}"/>
                </a:ext>
              </a:extLst>
            </p:cNvPr>
            <p:cNvGrpSpPr/>
            <p:nvPr/>
          </p:nvGrpSpPr>
          <p:grpSpPr>
            <a:xfrm rot="18842269">
              <a:off x="1744172" y="4772562"/>
              <a:ext cx="725922" cy="739364"/>
              <a:chOff x="4585026" y="2104727"/>
              <a:chExt cx="725922" cy="739364"/>
            </a:xfrm>
          </p:grpSpPr>
          <p:cxnSp>
            <p:nvCxnSpPr>
              <p:cNvPr id="36" name="Curved Connector 35">
                <a:extLst>
                  <a:ext uri="{FF2B5EF4-FFF2-40B4-BE49-F238E27FC236}">
                    <a16:creationId xmlns:a16="http://schemas.microsoft.com/office/drawing/2014/main" xmlns="" id="{38DE4D95-18D3-0E4A-BB28-2AD466611E52}"/>
                  </a:ext>
                </a:extLst>
              </p:cNvPr>
              <p:cNvCxnSpPr/>
              <p:nvPr/>
            </p:nvCxnSpPr>
            <p:spPr>
              <a:xfrm rot="16200000" flipH="1">
                <a:off x="4578305" y="21114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urved Connector 36">
                <a:extLst>
                  <a:ext uri="{FF2B5EF4-FFF2-40B4-BE49-F238E27FC236}">
                    <a16:creationId xmlns:a16="http://schemas.microsoft.com/office/drawing/2014/main" xmlns="" id="{473E3B06-C1DE-FA4A-AD70-B45AC27A5DF8}"/>
                  </a:ext>
                </a:extLst>
              </p:cNvPr>
              <p:cNvCxnSpPr/>
              <p:nvPr/>
            </p:nvCxnSpPr>
            <p:spPr>
              <a:xfrm rot="16200000" flipH="1">
                <a:off x="4730705" y="22638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urved Connector 37">
                <a:extLst>
                  <a:ext uri="{FF2B5EF4-FFF2-40B4-BE49-F238E27FC236}">
                    <a16:creationId xmlns:a16="http://schemas.microsoft.com/office/drawing/2014/main" xmlns="" id="{394F54E3-D901-7B47-AD62-B5E601985C9A}"/>
                  </a:ext>
                </a:extLst>
              </p:cNvPr>
              <p:cNvCxnSpPr/>
              <p:nvPr/>
            </p:nvCxnSpPr>
            <p:spPr>
              <a:xfrm rot="16200000" flipH="1">
                <a:off x="4883105" y="24162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xmlns="" id="{118C1117-0875-6948-B435-F939F7DCB2F6}"/>
                  </a:ext>
                </a:extLst>
              </p:cNvPr>
              <p:cNvCxnSpPr/>
              <p:nvPr/>
            </p:nvCxnSpPr>
            <p:spPr>
              <a:xfrm rot="16200000" flipH="1">
                <a:off x="5035505" y="25686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>
                <a:extLst>
                  <a:ext uri="{FF2B5EF4-FFF2-40B4-BE49-F238E27FC236}">
                    <a16:creationId xmlns:a16="http://schemas.microsoft.com/office/drawing/2014/main" xmlns="" id="{3FD8104D-5155-E240-86E9-C1C4D1CF0479}"/>
                  </a:ext>
                </a:extLst>
              </p:cNvPr>
              <p:cNvCxnSpPr/>
              <p:nvPr/>
            </p:nvCxnSpPr>
            <p:spPr>
              <a:xfrm rot="16200000" flipH="1">
                <a:off x="5187905" y="27210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4C70981-8A86-B241-9772-8116DB4C3298}"/>
                </a:ext>
              </a:extLst>
            </p:cNvPr>
            <p:cNvGrpSpPr/>
            <p:nvPr/>
          </p:nvGrpSpPr>
          <p:grpSpPr>
            <a:xfrm rot="18842269">
              <a:off x="2794746" y="4764708"/>
              <a:ext cx="725922" cy="739364"/>
              <a:chOff x="4585026" y="2104727"/>
              <a:chExt cx="725922" cy="739364"/>
            </a:xfrm>
          </p:grpSpPr>
          <p:cxnSp>
            <p:nvCxnSpPr>
              <p:cNvPr id="31" name="Curved Connector 30">
                <a:extLst>
                  <a:ext uri="{FF2B5EF4-FFF2-40B4-BE49-F238E27FC236}">
                    <a16:creationId xmlns:a16="http://schemas.microsoft.com/office/drawing/2014/main" xmlns="" id="{5F12216C-C623-0548-904D-FAFF36E13690}"/>
                  </a:ext>
                </a:extLst>
              </p:cNvPr>
              <p:cNvCxnSpPr/>
              <p:nvPr/>
            </p:nvCxnSpPr>
            <p:spPr>
              <a:xfrm rot="16200000" flipH="1">
                <a:off x="4578305" y="21114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xmlns="" id="{18791FB9-439D-D645-AAA6-6DF24B8E49B6}"/>
                  </a:ext>
                </a:extLst>
              </p:cNvPr>
              <p:cNvCxnSpPr/>
              <p:nvPr/>
            </p:nvCxnSpPr>
            <p:spPr>
              <a:xfrm rot="16200000" flipH="1">
                <a:off x="4730705" y="22638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>
                <a:extLst>
                  <a:ext uri="{FF2B5EF4-FFF2-40B4-BE49-F238E27FC236}">
                    <a16:creationId xmlns:a16="http://schemas.microsoft.com/office/drawing/2014/main" xmlns="" id="{8FFC0B28-195E-EF41-9533-19894297F211}"/>
                  </a:ext>
                </a:extLst>
              </p:cNvPr>
              <p:cNvCxnSpPr/>
              <p:nvPr/>
            </p:nvCxnSpPr>
            <p:spPr>
              <a:xfrm rot="16200000" flipH="1">
                <a:off x="4883105" y="24162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urved Connector 33">
                <a:extLst>
                  <a:ext uri="{FF2B5EF4-FFF2-40B4-BE49-F238E27FC236}">
                    <a16:creationId xmlns:a16="http://schemas.microsoft.com/office/drawing/2014/main" xmlns="" id="{456DE7AF-0BA4-6240-B339-4B0D1F72FCB2}"/>
                  </a:ext>
                </a:extLst>
              </p:cNvPr>
              <p:cNvCxnSpPr/>
              <p:nvPr/>
            </p:nvCxnSpPr>
            <p:spPr>
              <a:xfrm rot="16200000" flipH="1">
                <a:off x="5035505" y="25686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urved Connector 34">
                <a:extLst>
                  <a:ext uri="{FF2B5EF4-FFF2-40B4-BE49-F238E27FC236}">
                    <a16:creationId xmlns:a16="http://schemas.microsoft.com/office/drawing/2014/main" xmlns="" id="{081B9FD2-8D59-5248-964A-7D59FE73847E}"/>
                  </a:ext>
                </a:extLst>
              </p:cNvPr>
              <p:cNvCxnSpPr/>
              <p:nvPr/>
            </p:nvCxnSpPr>
            <p:spPr>
              <a:xfrm rot="16200000" flipH="1">
                <a:off x="5187905" y="2721048"/>
                <a:ext cx="129764" cy="116322"/>
              </a:xfrm>
              <a:prstGeom prst="curvedConnector3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4BB8A86-3A4B-ED42-9E29-D0C2DEFC9A6B}"/>
                </a:ext>
              </a:extLst>
            </p:cNvPr>
            <p:cNvSpPr/>
            <p:nvPr/>
          </p:nvSpPr>
          <p:spPr>
            <a:xfrm>
              <a:off x="1540413" y="4861777"/>
              <a:ext cx="45719" cy="56439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3115FA3-8F99-0140-A7DE-BF10A61B091D}"/>
                </a:ext>
              </a:extLst>
            </p:cNvPr>
            <p:cNvSpPr/>
            <p:nvPr/>
          </p:nvSpPr>
          <p:spPr>
            <a:xfrm>
              <a:off x="3550716" y="4861777"/>
              <a:ext cx="412027" cy="5643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6299E101-ED9D-E847-AC31-0E187FDC2D7D}"/>
                </a:ext>
              </a:extLst>
            </p:cNvPr>
            <p:cNvCxnSpPr/>
            <p:nvPr/>
          </p:nvCxnSpPr>
          <p:spPr>
            <a:xfrm>
              <a:off x="457200" y="5151756"/>
              <a:ext cx="7657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CC043C5-5327-C746-9809-C8BB6F9293D6}"/>
                </a:ext>
              </a:extLst>
            </p:cNvPr>
            <p:cNvSpPr/>
            <p:nvPr/>
          </p:nvSpPr>
          <p:spPr>
            <a:xfrm>
              <a:off x="1893180" y="4861777"/>
              <a:ext cx="587944" cy="5643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xmlns="" id="{2FF7276F-83E7-2B42-8141-6B406FD95312}"/>
                </a:ext>
              </a:extLst>
            </p:cNvPr>
            <p:cNvSpPr/>
            <p:nvPr/>
          </p:nvSpPr>
          <p:spPr>
            <a:xfrm rot="5400000">
              <a:off x="1582233" y="4120656"/>
              <a:ext cx="634637" cy="1392334"/>
            </a:xfrm>
            <a:prstGeom prst="arc">
              <a:avLst>
                <a:gd name="adj1" fmla="val 17255621"/>
                <a:gd name="adj2" fmla="val 21514346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A576B12-AF57-2249-9B4B-1CDB50E25767}"/>
                </a:ext>
              </a:extLst>
            </p:cNvPr>
            <p:cNvSpPr/>
            <p:nvPr/>
          </p:nvSpPr>
          <p:spPr>
            <a:xfrm>
              <a:off x="123703" y="5630153"/>
              <a:ext cx="17191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Symbol" pitchFamily="2" charset="2"/>
                </a:rPr>
                <a:t>m</a:t>
              </a:r>
              <a:r>
                <a:rPr lang="en-US" sz="1400" dirty="0"/>
                <a:t> production target</a:t>
              </a:r>
            </a:p>
            <a:p>
              <a:r>
                <a:rPr lang="en-US" sz="1400" dirty="0"/>
                <a:t>Thin light target (eventually crystal in channeling)</a:t>
              </a:r>
            </a:p>
          </p:txBody>
        </p: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xmlns="" id="{9C46D48C-F26A-204C-8C7E-1ECC968CEA20}"/>
                </a:ext>
              </a:extLst>
            </p:cNvPr>
            <p:cNvCxnSpPr>
              <a:cxnSpLocks/>
              <a:stCxn id="36" idx="0"/>
              <a:endCxn id="31" idx="2"/>
            </p:cNvCxnSpPr>
            <p:nvPr/>
          </p:nvCxnSpPr>
          <p:spPr>
            <a:xfrm rot="5400000" flipH="1" flipV="1">
              <a:off x="1171293" y="5238174"/>
              <a:ext cx="203980" cy="579979"/>
            </a:xfrm>
            <a:prstGeom prst="bentConnector3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ADD1BEAD-76CC-7640-BA10-23AB8D287D6A}"/>
                </a:ext>
              </a:extLst>
            </p:cNvPr>
            <p:cNvCxnSpPr>
              <a:endCxn id="34" idx="1"/>
            </p:cNvCxnSpPr>
            <p:nvPr/>
          </p:nvCxnSpPr>
          <p:spPr>
            <a:xfrm flipV="1">
              <a:off x="1203384" y="5143975"/>
              <a:ext cx="689796" cy="7781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3C03465-A143-8D46-97B2-515AE327C3CB}"/>
                </a:ext>
              </a:extLst>
            </p:cNvPr>
            <p:cNvCxnSpPr/>
            <p:nvPr/>
          </p:nvCxnSpPr>
          <p:spPr>
            <a:xfrm flipV="1">
              <a:off x="2485586" y="4684845"/>
              <a:ext cx="689796" cy="30669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898F762-BC0A-7243-991C-3CEB5CAAF121}"/>
                </a:ext>
              </a:extLst>
            </p:cNvPr>
            <p:cNvSpPr/>
            <p:nvPr/>
          </p:nvSpPr>
          <p:spPr>
            <a:xfrm>
              <a:off x="1842748" y="5671832"/>
              <a:ext cx="12767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/>
                <a:t>Dipole magnet</a:t>
              </a:r>
            </a:p>
          </p:txBody>
        </p: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xmlns="" id="{3997D5E3-A91F-EB45-857A-8AB69BEA3BCA}"/>
                </a:ext>
              </a:extLst>
            </p:cNvPr>
            <p:cNvCxnSpPr>
              <a:stCxn id="40" idx="0"/>
              <a:endCxn id="34" idx="2"/>
            </p:cNvCxnSpPr>
            <p:nvPr/>
          </p:nvCxnSpPr>
          <p:spPr>
            <a:xfrm rot="16200000" flipV="1">
              <a:off x="2211309" y="5402017"/>
              <a:ext cx="245659" cy="293972"/>
            </a:xfrm>
            <a:prstGeom prst="bentConnector3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17D2E56-EDCA-2349-A778-F009EB518885}"/>
                </a:ext>
              </a:extLst>
            </p:cNvPr>
            <p:cNvSpPr/>
            <p:nvPr/>
          </p:nvSpPr>
          <p:spPr>
            <a:xfrm>
              <a:off x="3087709" y="5782553"/>
              <a:ext cx="1613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/>
                <a:t>Thick heavy target</a:t>
              </a:r>
            </a:p>
          </p:txBody>
        </p: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xmlns="" id="{2136AC01-8EC9-6449-A7D8-F537E4EF699B}"/>
                </a:ext>
              </a:extLst>
            </p:cNvPr>
            <p:cNvCxnSpPr>
              <a:endCxn id="32" idx="2"/>
            </p:cNvCxnSpPr>
            <p:nvPr/>
          </p:nvCxnSpPr>
          <p:spPr>
            <a:xfrm rot="16200000" flipV="1">
              <a:off x="3647440" y="5535463"/>
              <a:ext cx="356380" cy="137799"/>
            </a:xfrm>
            <a:prstGeom prst="bentConnector3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A3AEBFB-3521-9D47-BBB3-0E5BCA10C4AC}"/>
                </a:ext>
              </a:extLst>
            </p:cNvPr>
            <p:cNvSpPr/>
            <p:nvPr/>
          </p:nvSpPr>
          <p:spPr>
            <a:xfrm>
              <a:off x="2803583" y="4790443"/>
              <a:ext cx="441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atin typeface="Symbol" charset="2"/>
                  <a:cs typeface="Symbol" charset="2"/>
                </a:rPr>
                <a:t>g</a:t>
              </a:r>
              <a:r>
                <a:rPr lang="en-US"/>
                <a:t>’s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BF3FAD1-BD22-484E-A984-6D678E1C7D8C}"/>
                </a:ext>
              </a:extLst>
            </p:cNvPr>
            <p:cNvCxnSpPr/>
            <p:nvPr/>
          </p:nvCxnSpPr>
          <p:spPr>
            <a:xfrm flipV="1">
              <a:off x="3962743" y="4991541"/>
              <a:ext cx="348744" cy="14228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9EF8CDE-B314-AC41-AFBA-543D62EAE034}"/>
                </a:ext>
              </a:extLst>
            </p:cNvPr>
            <p:cNvCxnSpPr/>
            <p:nvPr/>
          </p:nvCxnSpPr>
          <p:spPr>
            <a:xfrm>
              <a:off x="3962743" y="5156777"/>
              <a:ext cx="348744" cy="136289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9E293FC-6724-1F45-B115-5D17C45A0C94}"/>
                </a:ext>
              </a:extLst>
            </p:cNvPr>
            <p:cNvSpPr/>
            <p:nvPr/>
          </p:nvSpPr>
          <p:spPr>
            <a:xfrm>
              <a:off x="4311487" y="4751173"/>
              <a:ext cx="9432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e+ e- pairs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5728D5C-DB72-6B48-9867-D99A86123B6D}"/>
                </a:ext>
              </a:extLst>
            </p:cNvPr>
            <p:cNvSpPr/>
            <p:nvPr/>
          </p:nvSpPr>
          <p:spPr>
            <a:xfrm>
              <a:off x="221597" y="4737403"/>
              <a:ext cx="9310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e+ 45 </a:t>
              </a:r>
              <a:r>
                <a:rPr lang="en-US" sz="1400" err="1"/>
                <a:t>GeV</a:t>
              </a:r>
              <a:endParaRPr lang="en-US" sz="1400"/>
            </a:p>
          </p:txBody>
        </p: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xmlns="" id="{DFB304C4-DF91-2A4F-A8F5-9E3D1F369AFF}"/>
                </a:ext>
              </a:extLst>
            </p:cNvPr>
            <p:cNvCxnSpPr/>
            <p:nvPr/>
          </p:nvCxnSpPr>
          <p:spPr>
            <a:xfrm rot="16200000" flipV="1">
              <a:off x="3911123" y="5185443"/>
              <a:ext cx="1108109" cy="100486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45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11893"/>
                </a:solidFill>
                <a:latin typeface="+mn-lt"/>
              </a:rPr>
              <a:t>Positron source requirements for LEMMA</a:t>
            </a:r>
            <a:endParaRPr lang="en-US" sz="4000" dirty="0">
              <a:solidFill>
                <a:srgbClr val="01189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Positrons stored in the LEMMA ring loose energy for  bremsstrahlung at each passage in the target</a:t>
            </a:r>
          </a:p>
          <a:p>
            <a:r>
              <a:rPr lang="en-US" dirty="0" smtClean="0"/>
              <a:t>When the energy loss is larger than the ring acceptance the positrons get lost</a:t>
            </a:r>
          </a:p>
          <a:p>
            <a:r>
              <a:rPr lang="en-US" dirty="0" smtClean="0"/>
              <a:t>For a given type of target </a:t>
            </a:r>
            <a:r>
              <a:rPr lang="en-US" dirty="0"/>
              <a:t>(length and material) </a:t>
            </a:r>
            <a:r>
              <a:rPr lang="en-US" dirty="0" smtClean="0"/>
              <a:t>it has been evaluated with a FLUKA simulation the percentage of particles with an energy loss larger than the ring acceptance</a:t>
            </a:r>
          </a:p>
          <a:p>
            <a:r>
              <a:rPr lang="en-US" dirty="0" smtClean="0"/>
              <a:t>The percentage of particles lost per turn gives the beam lifetime and the requirements for the positron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407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11893"/>
                </a:solidFill>
                <a:latin typeface="+mn-lt"/>
              </a:rPr>
              <a:t>Positron loss per turn due to target interaction</a:t>
            </a:r>
            <a:endParaRPr lang="en-US" sz="3200" dirty="0">
              <a:solidFill>
                <a:srgbClr val="011893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158" y="1492106"/>
            <a:ext cx="4673600" cy="302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88" y="2070173"/>
            <a:ext cx="3543300" cy="1943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1305" y="4602388"/>
            <a:ext cx="809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percentage of particles DN/N </a:t>
            </a:r>
            <a:r>
              <a:rPr lang="en-US" sz="2000" dirty="0" smtClean="0"/>
              <a:t>with </a:t>
            </a:r>
            <a:r>
              <a:rPr lang="en-US" sz="2000" dirty="0"/>
              <a:t>an energy loss larger than the ring </a:t>
            </a:r>
            <a:r>
              <a:rPr lang="en-US" sz="2000" dirty="0" smtClean="0"/>
              <a:t>acceptance (calculated from a FLUKA simulation) are listed in the table for different values of the ring acceptance and for 3 different targets</a:t>
            </a:r>
          </a:p>
          <a:p>
            <a:endParaRPr lang="en-US" sz="2000" dirty="0"/>
          </a:p>
          <a:p>
            <a:r>
              <a:rPr lang="en-US" sz="2000" dirty="0" smtClean="0"/>
              <a:t>The target </a:t>
            </a:r>
            <a:r>
              <a:rPr lang="en-US" sz="2000" dirty="0" err="1" smtClean="0"/>
              <a:t>tickness</a:t>
            </a:r>
            <a:r>
              <a:rPr lang="en-US" sz="2000" dirty="0" smtClean="0"/>
              <a:t> has been chosen to have the same number of muon produced  per incident positron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0839" y="6285501"/>
            <a:ext cx="317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FLUKA simulation,  F. </a:t>
            </a:r>
            <a:r>
              <a:rPr lang="en-US" sz="1800" dirty="0" err="1" smtClean="0"/>
              <a:t>Collamati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066084" y="1725339"/>
            <a:ext cx="2161309" cy="3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DN/N lost/turn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5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377894"/>
            <a:ext cx="8543925" cy="114561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11893"/>
                </a:solidFill>
                <a:latin typeface="+mn-lt"/>
              </a:rPr>
              <a:t>Positron source requirements for LEMMA</a:t>
            </a:r>
            <a:endParaRPr lang="en-US" sz="4000" dirty="0">
              <a:solidFill>
                <a:srgbClr val="011893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3495051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evaluate the number of positrons per second required from the source we assume to have </a:t>
            </a:r>
            <a:r>
              <a:rPr lang="en-US" sz="2000" b="1" dirty="0" smtClean="0">
                <a:solidFill>
                  <a:srgbClr val="FF0000"/>
                </a:solidFill>
              </a:rPr>
              <a:t>100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bunches</a:t>
            </a:r>
            <a:r>
              <a:rPr lang="en-US" sz="2000" dirty="0" smtClean="0"/>
              <a:t> with </a:t>
            </a:r>
            <a:r>
              <a:rPr lang="en-US" sz="2000" b="1" dirty="0" smtClean="0">
                <a:solidFill>
                  <a:srgbClr val="FF0000"/>
                </a:solidFill>
              </a:rPr>
              <a:t>3 10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>
                <a:solidFill>
                  <a:srgbClr val="FF0000"/>
                </a:solidFill>
              </a:rPr>
              <a:t> e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/ bunch </a:t>
            </a:r>
            <a:r>
              <a:rPr lang="en-US" sz="2000" dirty="0" smtClean="0"/>
              <a:t>stored in the ring for one beam lifetime</a:t>
            </a:r>
          </a:p>
          <a:p>
            <a:r>
              <a:rPr lang="en-US" sz="2000" dirty="0" smtClean="0"/>
              <a:t>The drive beam power is given by the number of positrons accelerated per </a:t>
            </a:r>
            <a:r>
              <a:rPr lang="en-US" sz="2000" dirty="0" err="1" smtClean="0"/>
              <a:t>secound</a:t>
            </a:r>
            <a:r>
              <a:rPr lang="en-US" sz="2000" dirty="0" smtClean="0"/>
              <a:t> up to 45 GeV</a:t>
            </a:r>
          </a:p>
          <a:p>
            <a:r>
              <a:rPr lang="en-US" sz="2000" dirty="0" smtClean="0"/>
              <a:t>One of the objectives of the studies on the positron ring is to increase the ring energy acceptance in order to reduce the requirements on the positron source</a:t>
            </a:r>
          </a:p>
          <a:p>
            <a:r>
              <a:rPr lang="en-US" sz="2000" b="1" dirty="0" smtClean="0">
                <a:solidFill>
                  <a:srgbClr val="0432FF"/>
                </a:solidFill>
              </a:rPr>
              <a:t>Present ring: </a:t>
            </a:r>
            <a:r>
              <a:rPr lang="en-US" sz="2000" dirty="0"/>
              <a:t>	</a:t>
            </a:r>
            <a:r>
              <a:rPr lang="en-US" sz="2000" dirty="0" err="1" smtClean="0"/>
              <a:t>Dp</a:t>
            </a:r>
            <a:r>
              <a:rPr lang="en-US" sz="2000" dirty="0" smtClean="0"/>
              <a:t>/p = 6%, tau = 40 turns, e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/s = 2.4e16,  P= 250 MW</a:t>
            </a:r>
          </a:p>
          <a:p>
            <a:r>
              <a:rPr lang="en-US" sz="2000" b="1" dirty="0" smtClean="0">
                <a:solidFill>
                  <a:srgbClr val="0432FF"/>
                </a:solidFill>
              </a:rPr>
              <a:t>Target:</a:t>
            </a:r>
            <a:r>
              <a:rPr lang="en-US" sz="2000" dirty="0" smtClean="0"/>
              <a:t> 		tau&gt; 100 turns, e+/s &lt; 1e16, P &lt; 100 MW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17894"/>
            <a:ext cx="84582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6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279527"/>
            <a:ext cx="8543925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432FF"/>
                </a:solidFill>
              </a:rPr>
              <a:t>Still a lot of interesting and challenging work to do!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30300"/>
            <a:ext cx="9398000" cy="2235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52473"/>
          </a:xfrm>
        </p:spPr>
        <p:txBody>
          <a:bodyPr/>
          <a:lstStyle/>
          <a:p>
            <a:r>
              <a:rPr lang="en-US" smtClean="0"/>
              <a:t>Positron Yield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9500" y="3987800"/>
            <a:ext cx="703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432FF"/>
                </a:solidFill>
              </a:rPr>
              <a:t>SuperKEKB</a:t>
            </a:r>
            <a:r>
              <a:rPr lang="en-US" sz="2400" dirty="0" smtClean="0"/>
              <a:t> has recently commissioned the upgraded injection system and has </a:t>
            </a:r>
            <a:r>
              <a:rPr lang="en-US" sz="2400" dirty="0" err="1" smtClean="0"/>
              <a:t>alredy</a:t>
            </a:r>
            <a:r>
              <a:rPr lang="en-US" sz="2400" dirty="0" smtClean="0"/>
              <a:t> achieved a </a:t>
            </a:r>
            <a:r>
              <a:rPr lang="en-US" sz="2400" dirty="0" smtClean="0">
                <a:solidFill>
                  <a:srgbClr val="0432FF"/>
                </a:solidFill>
              </a:rPr>
              <a:t>yield of 0.2 at 3.5 GeV</a:t>
            </a:r>
            <a:r>
              <a:rPr lang="en-US" sz="2400" dirty="0" smtClean="0"/>
              <a:t>, a factor 2 better than the old system at lower energy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843642"/>
            <a:ext cx="468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DAFNE e+ yield is .016 at 0.17 GeV primary beam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719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011893"/>
                </a:solidFill>
              </a:rPr>
              <a:t>SLC Positron Source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SLC is the positron source model for existing and future colliders: </a:t>
            </a:r>
            <a:r>
              <a:rPr lang="en-US" dirty="0" smtClean="0"/>
              <a:t>DAFNE, KEKB, PEP-II, Beijing Tau-charm, </a:t>
            </a:r>
            <a:r>
              <a:rPr lang="en-US" dirty="0" err="1" smtClean="0"/>
              <a:t>superKEKB</a:t>
            </a:r>
            <a:r>
              <a:rPr lang="en-US" dirty="0" smtClean="0"/>
              <a:t>, FCC-</a:t>
            </a:r>
            <a:r>
              <a:rPr lang="en-US" dirty="0" err="1" smtClean="0"/>
              <a:t>ee</a:t>
            </a:r>
            <a:r>
              <a:rPr lang="en-US" dirty="0" smtClean="0"/>
              <a:t>, CLIC, ILC and </a:t>
            </a:r>
            <a:r>
              <a:rPr lang="en-US" dirty="0" err="1" smtClean="0"/>
              <a:t>LHeC</a:t>
            </a:r>
            <a:endParaRPr lang="en-US" dirty="0" smtClean="0"/>
          </a:p>
          <a:p>
            <a:r>
              <a:rPr lang="en-US" dirty="0" smtClean="0"/>
              <a:t>It is based on a high current S-band e- </a:t>
            </a:r>
            <a:r>
              <a:rPr lang="en-US" dirty="0" err="1" smtClean="0"/>
              <a:t>linac</a:t>
            </a:r>
            <a:r>
              <a:rPr lang="en-US" dirty="0" smtClean="0"/>
              <a:t> with DC thermionic gun, a focusing triplet, a high-Z target and a capture system. </a:t>
            </a:r>
          </a:p>
          <a:p>
            <a:r>
              <a:rPr lang="en-US" dirty="0" smtClean="0">
                <a:solidFill>
                  <a:srgbClr val="0432FF"/>
                </a:solidFill>
              </a:rPr>
              <a:t>The capture system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 The positrons emerging from the </a:t>
            </a:r>
            <a:r>
              <a:rPr lang="en-US" dirty="0" smtClean="0"/>
              <a:t>target have small </a:t>
            </a:r>
            <a:r>
              <a:rPr lang="en-US" dirty="0"/>
              <a:t>spatial and temporal but large angular and </a:t>
            </a:r>
            <a:r>
              <a:rPr lang="en-US" dirty="0" smtClean="0"/>
              <a:t>energy distributions</a:t>
            </a:r>
            <a:endParaRPr lang="en-US" dirty="0"/>
          </a:p>
          <a:p>
            <a:pPr lvl="1"/>
            <a:r>
              <a:rPr lang="en-US" dirty="0" smtClean="0"/>
              <a:t> A large bandwidth phase-space </a:t>
            </a:r>
            <a:r>
              <a:rPr lang="en-US" dirty="0"/>
              <a:t>matching device, such as a pulsed </a:t>
            </a:r>
            <a:r>
              <a:rPr lang="en-US" dirty="0" smtClean="0"/>
              <a:t>flux concentrator, is </a:t>
            </a:r>
            <a:r>
              <a:rPr lang="en-US" dirty="0"/>
              <a:t>essential to allow for efficient </a:t>
            </a:r>
            <a:r>
              <a:rPr lang="en-US" dirty="0" smtClean="0"/>
              <a:t>positron capture </a:t>
            </a:r>
            <a:r>
              <a:rPr lang="en-US" dirty="0"/>
              <a:t>into the accelerator section embedded in a </a:t>
            </a:r>
            <a:r>
              <a:rPr lang="en-US" dirty="0" smtClean="0"/>
              <a:t>long solenoid magnet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5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285117"/>
            <a:ext cx="5948362" cy="77787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11893"/>
                </a:solidFill>
              </a:rPr>
              <a:t>SLC Positron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8" y="948690"/>
            <a:ext cx="4657044" cy="512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336" y="33657"/>
            <a:ext cx="4427835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6410" y="4857750"/>
            <a:ext cx="3829050" cy="155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</a:t>
            </a:r>
            <a:r>
              <a:rPr lang="en-US" dirty="0"/>
              <a:t>target module </a:t>
            </a:r>
            <a:r>
              <a:rPr lang="en-US" dirty="0" smtClean="0"/>
              <a:t>assembly: trolling</a:t>
            </a:r>
            <a:endParaRPr lang="en-US" dirty="0"/>
          </a:p>
          <a:p>
            <a:r>
              <a:rPr lang="en-US" dirty="0"/>
              <a:t>target driven from above, TFS surrounding both the </a:t>
            </a:r>
            <a:r>
              <a:rPr lang="en-US" dirty="0" smtClean="0"/>
              <a:t>target (solid </a:t>
            </a:r>
            <a:r>
              <a:rPr lang="en-US" dirty="0"/>
              <a:t>black) and FC, </a:t>
            </a:r>
            <a:r>
              <a:rPr lang="en-US" dirty="0" smtClean="0"/>
              <a:t>FC supported </a:t>
            </a:r>
            <a:r>
              <a:rPr lang="en-US" dirty="0"/>
              <a:t>by </a:t>
            </a:r>
            <a:r>
              <a:rPr lang="en-US" dirty="0" smtClean="0"/>
              <a:t>the TFS </a:t>
            </a:r>
            <a:r>
              <a:rPr lang="en-US" dirty="0"/>
              <a:t>yoke </a:t>
            </a:r>
            <a:r>
              <a:rPr lang="en-US" dirty="0" smtClean="0"/>
              <a:t>on </a:t>
            </a:r>
            <a:r>
              <a:rPr lang="en-US" dirty="0"/>
              <a:t>the upstream end.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3239" y="6188710"/>
            <a:ext cx="4468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1.2 Tesla DC field Tapered Field Solenoid (TFS)</a:t>
            </a:r>
          </a:p>
          <a:p>
            <a:r>
              <a:rPr lang="en-US" sz="1800" dirty="0" smtClean="0"/>
              <a:t>5.8 Tesla pulsed Flux Concentrator (FC)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566410" y="6122840"/>
            <a:ext cx="4034790" cy="57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A.V. Kulikov, S.D. </a:t>
            </a:r>
            <a:r>
              <a:rPr lang="en-US" dirty="0" err="1">
                <a:solidFill>
                  <a:srgbClr val="0432FF"/>
                </a:solidFill>
              </a:rPr>
              <a:t>Ecklund</a:t>
            </a:r>
            <a:r>
              <a:rPr lang="en-US" dirty="0">
                <a:solidFill>
                  <a:srgbClr val="0432FF"/>
                </a:solidFill>
              </a:rPr>
              <a:t>, and E.M. </a:t>
            </a:r>
            <a:r>
              <a:rPr lang="en-US" dirty="0" smtClean="0">
                <a:solidFill>
                  <a:srgbClr val="0432FF"/>
                </a:solidFill>
              </a:rPr>
              <a:t>Reuter, SLAC-PUB-5473 June 1991 (A)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0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7" y="0"/>
            <a:ext cx="95221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6700" y="6489700"/>
            <a:ext cx="36957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Y. </a:t>
            </a:r>
            <a:r>
              <a:rPr lang="en-US" sz="1800" dirty="0" err="1" smtClean="0"/>
              <a:t>Enomoto</a:t>
            </a:r>
            <a:r>
              <a:rPr lang="en-US" sz="1800" dirty="0" smtClean="0"/>
              <a:t>, ALCW2018, 29/5/2018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222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4" y="91440"/>
            <a:ext cx="9627791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1365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ILC-TDR 500 GeV CM 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1037" y="1122784"/>
            <a:ext cx="8543925" cy="460816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electron main </a:t>
            </a:r>
            <a:r>
              <a:rPr lang="en-US" dirty="0" err="1" smtClean="0"/>
              <a:t>linac</a:t>
            </a:r>
            <a:r>
              <a:rPr lang="en-US" dirty="0" smtClean="0"/>
              <a:t> beam passes through a long helical </a:t>
            </a:r>
            <a:r>
              <a:rPr lang="en-US" dirty="0" err="1" smtClean="0"/>
              <a:t>undulator</a:t>
            </a:r>
            <a:r>
              <a:rPr lang="en-US" dirty="0" smtClean="0"/>
              <a:t> to generate a multi-MeV photon drive beam which then impinges onto a thin metal target to generate positrons</a:t>
            </a:r>
          </a:p>
          <a:p>
            <a:r>
              <a:rPr lang="en-US" dirty="0" smtClean="0"/>
              <a:t>The positrons are captured, accelerated, separated from electrons and photons and transported to the Damping Rings</a:t>
            </a:r>
          </a:p>
          <a:p>
            <a:r>
              <a:rPr lang="en-US" dirty="0" smtClean="0"/>
              <a:t>The positron source performs several critical functions:</a:t>
            </a:r>
          </a:p>
          <a:p>
            <a:pPr lvl="1"/>
            <a:r>
              <a:rPr lang="en-US" dirty="0" smtClean="0"/>
              <a:t>generation of a high-power multi-MeV photon production beam requires suitable </a:t>
            </a:r>
            <a:r>
              <a:rPr lang="en-US" dirty="0" err="1" smtClean="0"/>
              <a:t>shortperiod</a:t>
            </a:r>
            <a:r>
              <a:rPr lang="en-US" dirty="0" smtClean="0"/>
              <a:t>, high-K-value helical </a:t>
            </a:r>
            <a:r>
              <a:rPr lang="en-US" dirty="0" err="1" smtClean="0"/>
              <a:t>undulators</a:t>
            </a:r>
            <a:endParaRPr lang="en-US" dirty="0" smtClean="0"/>
          </a:p>
          <a:p>
            <a:pPr lvl="1"/>
            <a:r>
              <a:rPr lang="en-US" dirty="0" smtClean="0"/>
              <a:t>production of the positron bunches requires high-power target systems</a:t>
            </a:r>
          </a:p>
          <a:p>
            <a:pPr lvl="1"/>
            <a:r>
              <a:rPr lang="en-US" dirty="0" smtClean="0"/>
              <a:t>Capture and acceleration requires high-gradient normal-conducting RF and special magnets to capture the positrons efficiently </a:t>
            </a:r>
          </a:p>
          <a:p>
            <a:r>
              <a:rPr lang="en-US" dirty="0" smtClean="0"/>
              <a:t>An alternative </a:t>
            </a:r>
            <a:r>
              <a:rPr lang="en-US" dirty="0"/>
              <a:t>(post TDR) </a:t>
            </a:r>
            <a:r>
              <a:rPr lang="en-US" dirty="0" smtClean="0"/>
              <a:t>positron production by electrons has been presented at ALCW2018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02730" y="5969754"/>
            <a:ext cx="6822232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11893"/>
                </a:solidFill>
              </a:rPr>
              <a:t>ILC TDR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www.linearcollider.org</a:t>
            </a:r>
            <a:r>
              <a:rPr lang="en-US" dirty="0" smtClean="0">
                <a:hlinkClick r:id="rId2"/>
              </a:rPr>
              <a:t>/ILC/Publications/Technical-Design-Report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9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667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ILC - schematic layout of positron source</a:t>
            </a:r>
            <a:endParaRPr lang="en-US" dirty="0">
              <a:solidFill>
                <a:srgbClr val="01189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3" y="1155700"/>
            <a:ext cx="8534400" cy="267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4" y="4127500"/>
            <a:ext cx="8668909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23673</TotalTime>
  <Words>1490</Words>
  <Application>Microsoft Macintosh PowerPoint</Application>
  <PresentationFormat>A4 Paper (210x297 mm)</PresentationFormat>
  <Paragraphs>155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 Math</vt:lpstr>
      <vt:lpstr>Helvetica</vt:lpstr>
      <vt:lpstr>Symbol</vt:lpstr>
      <vt:lpstr>Arial</vt:lpstr>
      <vt:lpstr>Office Theme</vt:lpstr>
      <vt:lpstr>Positron source options </vt:lpstr>
      <vt:lpstr>Positron sources parameters for future projects</vt:lpstr>
      <vt:lpstr>Positron Yield</vt:lpstr>
      <vt:lpstr>SLC Positron Source</vt:lpstr>
      <vt:lpstr>SLC Positron Source</vt:lpstr>
      <vt:lpstr>PowerPoint Presentation</vt:lpstr>
      <vt:lpstr>PowerPoint Presentation</vt:lpstr>
      <vt:lpstr>ILC-TDR 500 GeV CM </vt:lpstr>
      <vt:lpstr>ILC - schematic layout of positron source</vt:lpstr>
      <vt:lpstr>ILC – Rotating wheel target</vt:lpstr>
      <vt:lpstr>ILC – Normal Conducting RF capture system</vt:lpstr>
      <vt:lpstr>CLIC positron source</vt:lpstr>
      <vt:lpstr>CLIC positron source</vt:lpstr>
      <vt:lpstr>Experimental tests on crystal targets at KEK</vt:lpstr>
      <vt:lpstr>Experimental tests on crystal targets at KEK</vt:lpstr>
      <vt:lpstr>Damping Rings</vt:lpstr>
      <vt:lpstr>Positron options for LHeC proposal</vt:lpstr>
      <vt:lpstr>Positron options for LHeC proposal</vt:lpstr>
      <vt:lpstr>Positron options for LHeC proposal</vt:lpstr>
      <vt:lpstr>LEMMA Proposal: embedded e+ source</vt:lpstr>
      <vt:lpstr>Positron source requirements for LEMMA</vt:lpstr>
      <vt:lpstr>Positron loss per turn due to target interaction</vt:lpstr>
      <vt:lpstr>Positron source requirements for LEMMA</vt:lpstr>
      <vt:lpstr>Still a lot of interesting and challenging work to do!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Positron source options </dc:title>
  <dc:creator>Microsoft Office User</dc:creator>
  <cp:lastModifiedBy>Microsoft Office User</cp:lastModifiedBy>
  <cp:revision>130</cp:revision>
  <dcterms:created xsi:type="dcterms:W3CDTF">2018-06-13T10:03:43Z</dcterms:created>
  <dcterms:modified xsi:type="dcterms:W3CDTF">2018-07-02T10:04:00Z</dcterms:modified>
</cp:coreProperties>
</file>