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8" r:id="rId5"/>
    <p:sldId id="280" r:id="rId6"/>
    <p:sldId id="263" r:id="rId7"/>
    <p:sldId id="262" r:id="rId8"/>
    <p:sldId id="272" r:id="rId9"/>
    <p:sldId id="290" r:id="rId10"/>
    <p:sldId id="291" r:id="rId11"/>
    <p:sldId id="299" r:id="rId12"/>
    <p:sldId id="298" r:id="rId13"/>
    <p:sldId id="297" r:id="rId14"/>
    <p:sldId id="281" r:id="rId15"/>
    <p:sldId id="289" r:id="rId16"/>
    <p:sldId id="274" r:id="rId17"/>
    <p:sldId id="292" r:id="rId18"/>
    <p:sldId id="277" r:id="rId19"/>
    <p:sldId id="293" r:id="rId20"/>
    <p:sldId id="294" r:id="rId21"/>
    <p:sldId id="295" r:id="rId22"/>
    <p:sldId id="282" r:id="rId23"/>
    <p:sldId id="278" r:id="rId24"/>
    <p:sldId id="279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D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5"/>
    <p:restoredTop sz="94718"/>
  </p:normalViewPr>
  <p:slideViewPr>
    <p:cSldViewPr snapToGrid="0" snapToObjects="1">
      <p:cViewPr>
        <p:scale>
          <a:sx n="110" d="100"/>
          <a:sy n="110" d="100"/>
        </p:scale>
        <p:origin x="13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BCAFD-9BF2-6649-B83D-40051CDDEF03}" type="datetimeFigureOut">
              <a:rPr lang="en-US" smtClean="0"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63D9-67E1-0B45-97F9-442B6F3B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25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1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1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51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05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4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4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9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4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14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5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56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05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4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0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1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3D9-67E1-0B45-97F9-442B6F3B55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27.02.2017                                </a:t>
            </a:r>
            <a:fld id="{8BAD4649-B5D8-D348-B1CC-56B077BB70CF}" type="slidenum">
              <a:rPr lang="en-US" smtClean="0"/>
              <a:pPr/>
              <a:t>‹#›</a:t>
            </a:fld>
            <a:r>
              <a:rPr lang="en-US" smtClean="0"/>
              <a:t> /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4649-B5D8-D348-B1CC-56B077BB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4649-B5D8-D348-B1CC-56B077BB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4649-B5D8-D348-B1CC-56B077BB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8BAD4649-B5D8-D348-B1CC-56B077BB70CF}" type="slidenum">
              <a:rPr lang="en-US" smtClean="0"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4649-B5D8-D348-B1CC-56B077BB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4649-B5D8-D348-B1CC-56B077BB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4649-B5D8-D348-B1CC-56B077BB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4649-B5D8-D348-B1CC-56B077BB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4649-B5D8-D348-B1CC-56B077BB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4649-B5D8-D348-B1CC-56B077BB7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8BAD4649-B5D8-D348-B1CC-56B077BB70CF}" type="slidenum">
              <a:rPr lang="en-US" smtClean="0"/>
              <a:t>‹#›</a:t>
            </a:fld>
            <a:r>
              <a:rPr lang="en-US" dirty="0" smtClean="0"/>
              <a:t> of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423" y="410971"/>
            <a:ext cx="10911155" cy="1253447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Update on the Electron Driver </a:t>
            </a:r>
            <a:r>
              <a:rPr lang="en-US" sz="4000" b="1" dirty="0" err="1">
                <a:solidFill>
                  <a:schemeClr val="bg1"/>
                </a:solidFill>
              </a:rPr>
              <a:t>Linac</a:t>
            </a:r>
            <a:r>
              <a:rPr lang="en-US" sz="4000" b="1" dirty="0">
                <a:solidFill>
                  <a:schemeClr val="bg1"/>
                </a:solidFill>
              </a:rPr>
              <a:t> for the CLIC Positron Source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9465" y="1982915"/>
            <a:ext cx="1082211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/>
              <a:t>Umut Keskin</a:t>
            </a:r>
            <a:r>
              <a:rPr lang="en-US" b="1" baseline="30000" dirty="0" smtClean="0"/>
              <a:t>1,2,3</a:t>
            </a:r>
            <a:endParaRPr lang="en-US" b="1" dirty="0"/>
          </a:p>
          <a:p>
            <a:pPr algn="ctr"/>
            <a:endParaRPr lang="en-US" sz="1500" dirty="0" smtClean="0"/>
          </a:p>
          <a:p>
            <a:pPr algn="ctr"/>
            <a:r>
              <a:rPr lang="en-US" sz="1500" i="1" baseline="30000" dirty="0" smtClean="0"/>
              <a:t>1</a:t>
            </a:r>
            <a:r>
              <a:rPr lang="en-US" sz="1500" i="1" dirty="0" smtClean="0"/>
              <a:t>Ankara </a:t>
            </a:r>
            <a:r>
              <a:rPr lang="en-US" sz="1500" i="1" dirty="0"/>
              <a:t>Institute of Accelerator </a:t>
            </a:r>
            <a:r>
              <a:rPr lang="en-US" sz="1500" i="1" dirty="0" smtClean="0"/>
              <a:t>Technologies</a:t>
            </a:r>
            <a:endParaRPr lang="en-US" sz="1500" i="1" dirty="0"/>
          </a:p>
          <a:p>
            <a:pPr algn="ctr"/>
            <a:r>
              <a:rPr lang="en-US" sz="1500" i="1" baseline="30000" dirty="0" smtClean="0"/>
              <a:t>2</a:t>
            </a:r>
            <a:r>
              <a:rPr lang="en-US" sz="1500" i="1" dirty="0" smtClean="0"/>
              <a:t>CERN</a:t>
            </a:r>
          </a:p>
          <a:p>
            <a:pPr algn="ctr"/>
            <a:r>
              <a:rPr lang="en-US" sz="1500" i="1" baseline="30000" dirty="0" smtClean="0"/>
              <a:t>3</a:t>
            </a:r>
            <a:r>
              <a:rPr lang="en-US" sz="1500" i="1" dirty="0" smtClean="0"/>
              <a:t>Abant </a:t>
            </a:r>
            <a:r>
              <a:rPr lang="en-US" sz="1500" i="1" dirty="0" err="1" smtClean="0"/>
              <a:t>Izzet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Baysal</a:t>
            </a:r>
            <a:r>
              <a:rPr lang="en-US" sz="1500" i="1" dirty="0" smtClean="0"/>
              <a:t> University</a:t>
            </a:r>
            <a:endParaRPr lang="en-US" sz="1500" i="1" dirty="0"/>
          </a:p>
          <a:p>
            <a:pPr algn="ctr"/>
            <a:endParaRPr lang="en-US" sz="1600" dirty="0"/>
          </a:p>
          <a:p>
            <a:pPr algn="ctr"/>
            <a:r>
              <a:rPr lang="en-US" sz="1700" dirty="0" smtClean="0"/>
              <a:t>CLIC Beam Physics Meeting - CERN, 2</a:t>
            </a:r>
            <a:r>
              <a:rPr lang="en-US" sz="1700" dirty="0"/>
              <a:t> </a:t>
            </a:r>
            <a:r>
              <a:rPr lang="en-US" sz="1700" dirty="0" smtClean="0"/>
              <a:t>November 2017</a:t>
            </a:r>
            <a:endParaRPr lang="en-US" sz="17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1700" dirty="0"/>
          </a:p>
          <a:p>
            <a:pPr algn="ctr"/>
            <a:r>
              <a:rPr lang="en-US" sz="1700" dirty="0" smtClean="0"/>
              <a:t>Dr. Andrea Latina</a:t>
            </a:r>
            <a:r>
              <a:rPr lang="en-US" sz="1700" baseline="30000" dirty="0"/>
              <a:t>2</a:t>
            </a:r>
            <a:endParaRPr lang="en-US" sz="1700" baseline="30000" dirty="0" smtClean="0"/>
          </a:p>
          <a:p>
            <a:pPr algn="ctr"/>
            <a:r>
              <a:rPr lang="en-US" sz="1700" dirty="0" smtClean="0"/>
              <a:t>Dr. Daniel Schulte</a:t>
            </a:r>
            <a:r>
              <a:rPr lang="en-US" sz="1700" baseline="30000" dirty="0"/>
              <a:t>2</a:t>
            </a:r>
            <a:endParaRPr lang="en-US" sz="1700" dirty="0"/>
          </a:p>
          <a:p>
            <a:pPr algn="ctr"/>
            <a:r>
              <a:rPr lang="en-US" sz="1700" dirty="0" smtClean="0"/>
              <a:t>Prof</a:t>
            </a:r>
            <a:r>
              <a:rPr lang="en-US" sz="1700" dirty="0"/>
              <a:t>. Dr. </a:t>
            </a:r>
            <a:r>
              <a:rPr lang="en-US" sz="1700" dirty="0" err="1"/>
              <a:t>Haluk</a:t>
            </a:r>
            <a:r>
              <a:rPr lang="en-US" sz="1700" dirty="0"/>
              <a:t> </a:t>
            </a:r>
            <a:r>
              <a:rPr lang="en-US" sz="1700" dirty="0" smtClean="0"/>
              <a:t>Denizli</a:t>
            </a:r>
            <a:r>
              <a:rPr lang="en-US" sz="1700" baseline="30000" dirty="0" smtClean="0"/>
              <a:t>1,2,3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05" y="3654761"/>
            <a:ext cx="1592400" cy="16405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00" y="3913945"/>
            <a:ext cx="1195201" cy="1232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50" y="3924664"/>
            <a:ext cx="1180204" cy="1180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05" y="3901019"/>
            <a:ext cx="1312230" cy="12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10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FoDo</a:t>
            </a:r>
            <a:r>
              <a:rPr lang="en-US" dirty="0" smtClean="0">
                <a:solidFill>
                  <a:schemeClr val="bg1"/>
                </a:solidFill>
              </a:rPr>
              <a:t> Cell Designs: Optimization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0029" y="4020069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1BD0"/>
                </a:solidFill>
              </a:rPr>
              <a:t>5 </a:t>
            </a:r>
            <a:r>
              <a:rPr lang="en-US" dirty="0" err="1" smtClean="0">
                <a:solidFill>
                  <a:srgbClr val="001BD0"/>
                </a:solidFill>
              </a:rPr>
              <a:t>GeV</a:t>
            </a:r>
            <a:r>
              <a:rPr lang="en-US" dirty="0" smtClean="0">
                <a:solidFill>
                  <a:srgbClr val="001BD0"/>
                </a:solidFill>
              </a:rPr>
              <a:t> </a:t>
            </a:r>
            <a:r>
              <a:rPr lang="en-US" dirty="0" err="1" smtClean="0">
                <a:solidFill>
                  <a:srgbClr val="001BD0"/>
                </a:solidFill>
              </a:rPr>
              <a:t>Linac</a:t>
            </a:r>
            <a:r>
              <a:rPr lang="en-US" dirty="0">
                <a:solidFill>
                  <a:srgbClr val="001BD0"/>
                </a:solidFill>
              </a:rPr>
              <a:t> </a:t>
            </a:r>
            <a:r>
              <a:rPr lang="en-US" dirty="0" smtClean="0">
                <a:solidFill>
                  <a:srgbClr val="001BD0"/>
                </a:solidFill>
              </a:rPr>
              <a:t>with 4 </a:t>
            </a:r>
            <a:r>
              <a:rPr lang="en-US" dirty="0" err="1">
                <a:solidFill>
                  <a:srgbClr val="001BD0"/>
                </a:solidFill>
              </a:rPr>
              <a:t>FoDo</a:t>
            </a:r>
            <a:r>
              <a:rPr lang="en-US" dirty="0">
                <a:solidFill>
                  <a:srgbClr val="001BD0"/>
                </a:solidFill>
              </a:rPr>
              <a:t> cell sections :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ea typeface="Andale Mono" charset="0"/>
              <a:cs typeface="Andale Mono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ea typeface="Andale Mono" charset="0"/>
              <a:cs typeface="Andale Mo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ea typeface="Andale Mono" charset="0"/>
                <a:cs typeface="Andale Mono" charset="0"/>
              </a:rPr>
              <a:t>Very little fluctuation in </a:t>
            </a:r>
            <a:r>
              <a:rPr lang="en-US" dirty="0" err="1" smtClean="0">
                <a:ea typeface="Andale Mono" charset="0"/>
                <a:cs typeface="Andale Mono" charset="0"/>
              </a:rPr>
              <a:t>emittance</a:t>
            </a:r>
            <a:r>
              <a:rPr lang="en-US" dirty="0" smtClean="0">
                <a:ea typeface="Andale Mono" charset="0"/>
                <a:cs typeface="Andale Mono" charset="0"/>
              </a:rPr>
              <a:t> evolution through </a:t>
            </a:r>
            <a:r>
              <a:rPr lang="en-US" dirty="0" err="1" smtClean="0">
                <a:ea typeface="Andale Mono" charset="0"/>
                <a:cs typeface="Andale Mono" charset="0"/>
              </a:rPr>
              <a:t>beamline</a:t>
            </a:r>
            <a:r>
              <a:rPr lang="en-US" dirty="0" smtClean="0">
                <a:ea typeface="Andale Mono" charset="0"/>
                <a:cs typeface="Andale Mono" charset="0"/>
              </a:rPr>
              <a:t> for default beam with no misalignments.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ea typeface="Andale Mono" charset="0"/>
              <a:cs typeface="Andale Mono" charset="0"/>
            </a:endParaRPr>
          </a:p>
          <a:p>
            <a:endParaRPr lang="en-US" dirty="0" smtClean="0">
              <a:ea typeface="Andale Mono" charset="0"/>
              <a:cs typeface="Andale Mo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ea typeface="Andale Mono" charset="0"/>
                <a:cs typeface="Andale Mono" charset="0"/>
              </a:rPr>
              <a:t>Emittance</a:t>
            </a:r>
            <a:r>
              <a:rPr lang="en-US" dirty="0" smtClean="0">
                <a:ea typeface="Andale Mono" charset="0"/>
                <a:cs typeface="Andale Mono" charset="0"/>
              </a:rPr>
              <a:t> growths </a:t>
            </a:r>
            <a:r>
              <a:rPr lang="en-US" dirty="0" smtClean="0">
                <a:ea typeface="Andale Mono" charset="0"/>
                <a:cs typeface="Andale Mono" charset="0"/>
                <a:sym typeface="Wingdings"/>
              </a:rPr>
              <a:t></a:t>
            </a:r>
            <a:r>
              <a:rPr lang="en-US" dirty="0" smtClean="0">
                <a:ea typeface="Andale Mono" charset="0"/>
                <a:cs typeface="Andale Mono" charset="0"/>
              </a:rPr>
              <a:t> Around 0.1% at “x” and 0.5% at “y” (energy spread = 1% in the simulations)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ea typeface="Andale Mono" charset="0"/>
              <a:cs typeface="Andale Mono" charset="0"/>
            </a:endParaRPr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70" y="311410"/>
            <a:ext cx="5607934" cy="3738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9" y="369332"/>
            <a:ext cx="5434167" cy="36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11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FoDo</a:t>
            </a:r>
            <a:r>
              <a:rPr lang="en-US" dirty="0">
                <a:solidFill>
                  <a:schemeClr val="bg1"/>
                </a:solidFill>
              </a:rPr>
              <a:t> Cell Designs: About 3 </a:t>
            </a:r>
            <a:r>
              <a:rPr lang="en-US" dirty="0" err="1">
                <a:solidFill>
                  <a:schemeClr val="bg1"/>
                </a:solidFill>
              </a:rPr>
              <a:t>GeV</a:t>
            </a:r>
            <a:r>
              <a:rPr lang="en-US" dirty="0">
                <a:solidFill>
                  <a:schemeClr val="bg1"/>
                </a:solidFill>
              </a:rPr>
              <a:t> Alternative Option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77373"/>
            <a:ext cx="12265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1BD0"/>
                </a:solidFill>
              </a:rPr>
              <a:t>3</a:t>
            </a:r>
            <a:r>
              <a:rPr lang="en-US" dirty="0" smtClean="0">
                <a:solidFill>
                  <a:srgbClr val="001BD0"/>
                </a:solidFill>
              </a:rPr>
              <a:t> </a:t>
            </a:r>
            <a:r>
              <a:rPr lang="en-US" dirty="0" err="1" smtClean="0">
                <a:solidFill>
                  <a:srgbClr val="001BD0"/>
                </a:solidFill>
              </a:rPr>
              <a:t>GeV</a:t>
            </a:r>
            <a:r>
              <a:rPr lang="en-US" dirty="0" smtClean="0">
                <a:solidFill>
                  <a:srgbClr val="001BD0"/>
                </a:solidFill>
              </a:rPr>
              <a:t> Alternative </a:t>
            </a:r>
            <a:r>
              <a:rPr lang="en-US" dirty="0" err="1" smtClean="0">
                <a:solidFill>
                  <a:srgbClr val="001BD0"/>
                </a:solidFill>
              </a:rPr>
              <a:t>Linac</a:t>
            </a:r>
            <a:r>
              <a:rPr lang="en-US" dirty="0" smtClean="0">
                <a:solidFill>
                  <a:srgbClr val="001BD0"/>
                </a:solidFill>
              </a:rPr>
              <a:t> with 4 </a:t>
            </a:r>
            <a:r>
              <a:rPr lang="en-US" dirty="0" err="1">
                <a:solidFill>
                  <a:srgbClr val="001BD0"/>
                </a:solidFill>
              </a:rPr>
              <a:t>FoDo</a:t>
            </a:r>
            <a:r>
              <a:rPr lang="en-US" dirty="0">
                <a:solidFill>
                  <a:srgbClr val="001BD0"/>
                </a:solidFill>
              </a:rPr>
              <a:t> cell sections </a:t>
            </a:r>
            <a:r>
              <a:rPr lang="en-US" dirty="0" smtClean="0">
                <a:solidFill>
                  <a:srgbClr val="001BD0"/>
                </a:solidFill>
              </a:rPr>
              <a:t>:</a:t>
            </a:r>
            <a:endParaRPr lang="en-US" dirty="0">
              <a:ea typeface="Andale Mono" charset="0"/>
              <a:cs typeface="Andale Mono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ea typeface="Andale Mono" charset="0"/>
              <a:cs typeface="Andale Mo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ea typeface="Andale Mono" charset="0"/>
                <a:cs typeface="Andale Mono" charset="0"/>
              </a:rPr>
              <a:t>About ongoing studies for the positron source and target studies a 3 </a:t>
            </a:r>
            <a:r>
              <a:rPr lang="en-US" dirty="0" err="1" smtClean="0">
                <a:ea typeface="Andale Mono" charset="0"/>
                <a:cs typeface="Andale Mono" charset="0"/>
              </a:rPr>
              <a:t>GeV</a:t>
            </a:r>
            <a:r>
              <a:rPr lang="en-US" dirty="0" smtClean="0"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ea typeface="Andale Mono" charset="0"/>
                <a:cs typeface="Andale Mono" charset="0"/>
              </a:rPr>
              <a:t>linac</a:t>
            </a:r>
            <a:r>
              <a:rPr lang="en-US" dirty="0" smtClean="0">
                <a:ea typeface="Andale Mono" charset="0"/>
                <a:cs typeface="Andale Mono" charset="0"/>
              </a:rPr>
              <a:t> version instead of 5 </a:t>
            </a:r>
            <a:r>
              <a:rPr lang="en-US" dirty="0" err="1" smtClean="0">
                <a:ea typeface="Andale Mono" charset="0"/>
                <a:cs typeface="Andale Mono" charset="0"/>
              </a:rPr>
              <a:t>GeV</a:t>
            </a:r>
            <a:r>
              <a:rPr lang="en-US" dirty="0"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ea typeface="Andale Mono" charset="0"/>
                <a:cs typeface="Andale Mono" charset="0"/>
              </a:rPr>
              <a:t>one was considered.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ea typeface="Andale Mono" charset="0"/>
              <a:cs typeface="Andale Mono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ea typeface="Andale Mono" charset="0"/>
              <a:cs typeface="Andale Mo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ea typeface="Andale Mono" charset="0"/>
                <a:cs typeface="Andale Mono" charset="0"/>
              </a:rPr>
              <a:t>This is a preliminary design for the 3 </a:t>
            </a:r>
            <a:r>
              <a:rPr lang="en-US" dirty="0" err="1" smtClean="0">
                <a:ea typeface="Andale Mono" charset="0"/>
                <a:cs typeface="Andale Mono" charset="0"/>
              </a:rPr>
              <a:t>GeV</a:t>
            </a:r>
            <a:r>
              <a:rPr lang="en-US" dirty="0" smtClean="0"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ea typeface="Andale Mono" charset="0"/>
                <a:cs typeface="Andale Mono" charset="0"/>
              </a:rPr>
              <a:t>linac</a:t>
            </a:r>
            <a:r>
              <a:rPr lang="en-US" dirty="0" smtClean="0">
                <a:ea typeface="Andale Mono" charset="0"/>
                <a:cs typeface="Andale Mono" charset="0"/>
              </a:rPr>
              <a:t> which cut from the 5 </a:t>
            </a:r>
            <a:r>
              <a:rPr lang="en-US" dirty="0" err="1" smtClean="0">
                <a:ea typeface="Andale Mono" charset="0"/>
                <a:cs typeface="Andale Mono" charset="0"/>
              </a:rPr>
              <a:t>GeV</a:t>
            </a:r>
            <a:r>
              <a:rPr lang="en-US" dirty="0" smtClean="0">
                <a:ea typeface="Andale Mono" charset="0"/>
                <a:cs typeface="Andale Mono" charset="0"/>
              </a:rPr>
              <a:t> version with one different last section which includes </a:t>
            </a:r>
            <a:r>
              <a:rPr lang="en-US" dirty="0" err="1" smtClean="0">
                <a:ea typeface="Andale Mono" charset="0"/>
                <a:cs typeface="Andale Mono" charset="0"/>
              </a:rPr>
              <a:t>FoDo</a:t>
            </a:r>
            <a:r>
              <a:rPr lang="en-US" dirty="0" smtClean="0">
                <a:ea typeface="Andale Mono" charset="0"/>
                <a:cs typeface="Andale Mono" charset="0"/>
              </a:rPr>
              <a:t> cells with 10 accelerating structures between two </a:t>
            </a:r>
            <a:r>
              <a:rPr lang="en-US" dirty="0" err="1" smtClean="0">
                <a:ea typeface="Andale Mono" charset="0"/>
                <a:cs typeface="Andale Mono" charset="0"/>
              </a:rPr>
              <a:t>quadrupoles</a:t>
            </a:r>
            <a:r>
              <a:rPr lang="en-US" dirty="0" smtClean="0">
                <a:ea typeface="Andale Mono" charset="0"/>
                <a:cs typeface="Andale Mono" charset="0"/>
              </a:rPr>
              <a:t>.</a:t>
            </a:r>
            <a:endParaRPr lang="en-US" dirty="0">
              <a:ea typeface="Andale Mono" charset="0"/>
              <a:cs typeface="Andale Mono" charset="0"/>
            </a:endParaRPr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0" y="369333"/>
            <a:ext cx="5192211" cy="3461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00" y="396935"/>
            <a:ext cx="5162311" cy="34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12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FoDo</a:t>
            </a:r>
            <a:r>
              <a:rPr lang="en-US" dirty="0" smtClean="0">
                <a:solidFill>
                  <a:schemeClr val="bg1"/>
                </a:solidFill>
              </a:rPr>
              <a:t> Cell Designs: Comparing Old and New Designs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19379"/>
              </p:ext>
            </p:extLst>
          </p:nvPr>
        </p:nvGraphicFramePr>
        <p:xfrm>
          <a:off x="476491" y="1145571"/>
          <a:ext cx="11239018" cy="44065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9986"/>
                <a:gridCol w="2105336"/>
                <a:gridCol w="2047258"/>
                <a:gridCol w="3035284"/>
                <a:gridCol w="2581154"/>
              </a:tblGrid>
              <a:tr h="74898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 old</a:t>
                      </a:r>
                      <a:r>
                        <a:rPr lang="en-US" baseline="0" dirty="0" smtClean="0"/>
                        <a:t> design with </a:t>
                      </a:r>
                      <a:r>
                        <a:rPr lang="en-US" u="sng" baseline="0" dirty="0" smtClean="0"/>
                        <a:t>three </a:t>
                      </a:r>
                      <a:r>
                        <a:rPr lang="en-US" baseline="0" dirty="0" smtClean="0"/>
                        <a:t>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 new design with </a:t>
                      </a:r>
                      <a:r>
                        <a:rPr lang="en-US" u="sng" dirty="0" smtClean="0"/>
                        <a:t>five</a:t>
                      </a:r>
                      <a:r>
                        <a:rPr lang="en-US" baseline="0" dirty="0" smtClean="0"/>
                        <a:t> 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baseline="0" dirty="0" smtClean="0"/>
                        <a:t> new design alternative with </a:t>
                      </a:r>
                      <a:r>
                        <a:rPr lang="en-US" u="sng" baseline="0" dirty="0" smtClean="0"/>
                        <a:t>four </a:t>
                      </a:r>
                      <a:r>
                        <a:rPr lang="en-US" baseline="0" dirty="0" smtClean="0"/>
                        <a:t>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 </a:t>
                      </a:r>
                      <a:r>
                        <a:rPr lang="en-US" u="sng" dirty="0" smtClean="0"/>
                        <a:t>preliminary</a:t>
                      </a:r>
                      <a:r>
                        <a:rPr lang="en-US" baseline="0" dirty="0" smtClean="0"/>
                        <a:t> design with </a:t>
                      </a:r>
                      <a:r>
                        <a:rPr lang="en-US" u="sng" baseline="0" dirty="0" smtClean="0"/>
                        <a:t>four </a:t>
                      </a:r>
                      <a:r>
                        <a:rPr lang="en-US" baseline="0" dirty="0" smtClean="0"/>
                        <a:t>sections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Accelerating 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 30 MV/m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 MV/m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 MV/m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 MV/m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</a:t>
                      </a:r>
                      <a:r>
                        <a:rPr lang="en-US" dirty="0" err="1" smtClean="0"/>
                        <a:t>Quadrupoles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242.5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342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334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225 m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Filling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71.5 %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72.4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74.5 %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66.7%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13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Matching: Required Beam Spot Size for Target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3" y="184666"/>
            <a:ext cx="6852212" cy="6178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7241" y="844950"/>
            <a:ext cx="4143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With a free matching section at the end of the </a:t>
            </a:r>
            <a:r>
              <a:rPr lang="en-US" dirty="0" err="1" smtClean="0"/>
              <a:t>linac</a:t>
            </a:r>
            <a:r>
              <a:rPr lang="en-US" dirty="0" smtClean="0"/>
              <a:t>, </a:t>
            </a:r>
            <a:r>
              <a:rPr lang="en-US" dirty="0"/>
              <a:t>w</a:t>
            </a:r>
            <a:r>
              <a:rPr lang="en-US" dirty="0" smtClean="0"/>
              <a:t>e can also match required beam spot size for the target as mentioned from the CLIC-CDR report which was 2.5 mm radius.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Also this size could be optimized and matched for the required parameters for the different target studies.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93" y="4003111"/>
            <a:ext cx="2743200" cy="2057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8083193" y="5327651"/>
            <a:ext cx="2588665" cy="25134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14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89166"/>
            <a:ext cx="11769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Introduction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 Beam Parameters and </a:t>
            </a:r>
            <a:r>
              <a:rPr lang="en-US" sz="3000" dirty="0" err="1" smtClean="0">
                <a:solidFill>
                  <a:schemeClr val="bg2">
                    <a:lumMod val="90000"/>
                  </a:schemeClr>
                </a:solidFill>
              </a:rPr>
              <a:t>FoDo</a:t>
            </a: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Cell Designs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1BD0"/>
                </a:solidFill>
              </a:rPr>
              <a:t>Impact of Misalignments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Conclusion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Outlook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15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Impact of Misalignments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85668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lements </a:t>
            </a:r>
            <a:r>
              <a:rPr lang="en-US" dirty="0"/>
              <a:t>such as </a:t>
            </a:r>
            <a:r>
              <a:rPr lang="en-US" dirty="0" err="1"/>
              <a:t>quadrupoles</a:t>
            </a:r>
            <a:r>
              <a:rPr lang="en-US" dirty="0"/>
              <a:t>, cavities and BPMs were misaligned randomly ;</a:t>
            </a:r>
          </a:p>
          <a:p>
            <a:pPr marL="742932" lvl="1" indent="-285744">
              <a:buFont typeface="Arial" charset="0"/>
              <a:buChar char="•"/>
            </a:pPr>
            <a:endParaRPr lang="en-US" dirty="0"/>
          </a:p>
          <a:p>
            <a:pPr marL="742932" lvl="1" indent="-285744">
              <a:buFont typeface="Arial" charset="0"/>
              <a:buChar char="•"/>
            </a:pPr>
            <a:r>
              <a:rPr lang="en-US" dirty="0" smtClean="0"/>
              <a:t>100 µm initial offset </a:t>
            </a:r>
            <a:r>
              <a:rPr lang="en-US" dirty="0" err="1" smtClean="0"/>
              <a:t>forbeam</a:t>
            </a:r>
            <a:endParaRPr lang="en-US" dirty="0"/>
          </a:p>
          <a:p>
            <a:pPr marL="457188" lvl="1"/>
            <a:endParaRPr lang="en-US" dirty="0" smtClean="0"/>
          </a:p>
          <a:p>
            <a:pPr marL="742932" lvl="1" indent="-285744">
              <a:buFont typeface="Arial" charset="0"/>
              <a:buChar char="•"/>
            </a:pPr>
            <a:r>
              <a:rPr lang="en-US" dirty="0"/>
              <a:t>100 µm random misalignment for each </a:t>
            </a:r>
            <a:r>
              <a:rPr lang="en-US" dirty="0" err="1" smtClean="0"/>
              <a:t>quadrupole</a:t>
            </a:r>
            <a:endParaRPr lang="en-US" dirty="0" smtClean="0"/>
          </a:p>
          <a:p>
            <a:pPr marL="457188" lvl="1"/>
            <a:endParaRPr lang="en-US" dirty="0"/>
          </a:p>
          <a:p>
            <a:pPr marL="742932" lvl="1" indent="-285744">
              <a:buFont typeface="Arial" charset="0"/>
              <a:buChar char="•"/>
            </a:pPr>
            <a:r>
              <a:rPr lang="en-US" dirty="0"/>
              <a:t>And 100 µm random misalignment for all elements at </a:t>
            </a:r>
            <a:r>
              <a:rPr lang="en-US" dirty="0" smtClean="0"/>
              <a:t>once (cavities, BPMs and </a:t>
            </a:r>
            <a:r>
              <a:rPr lang="en-US" dirty="0" err="1" smtClean="0"/>
              <a:t>quadrupoles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marL="285744" indent="-285744">
              <a:buFont typeface="Arial" charset="0"/>
              <a:buChar char="•"/>
            </a:pPr>
            <a:r>
              <a:rPr lang="en-US" dirty="0"/>
              <a:t>For correcting these misalignments ;</a:t>
            </a:r>
          </a:p>
          <a:p>
            <a:pPr marL="742932" lvl="1" indent="-285744">
              <a:buFont typeface="Arial" charset="0"/>
              <a:buChar char="•"/>
            </a:pPr>
            <a:endParaRPr lang="en-US" dirty="0"/>
          </a:p>
          <a:p>
            <a:pPr marL="742932" lvl="1" indent="-285744">
              <a:buFont typeface="Arial" charset="0"/>
              <a:buChar char="•"/>
            </a:pPr>
            <a:r>
              <a:rPr lang="en-US" dirty="0"/>
              <a:t>BPMs were set </a:t>
            </a:r>
            <a:r>
              <a:rPr lang="en-US" dirty="0" smtClean="0"/>
              <a:t>to 100 </a:t>
            </a:r>
            <a:r>
              <a:rPr lang="en-US" dirty="0"/>
              <a:t>µm resolution</a:t>
            </a:r>
          </a:p>
          <a:p>
            <a:pPr marL="742932" lvl="1" indent="-285744">
              <a:buFont typeface="Arial" charset="0"/>
              <a:buChar char="•"/>
            </a:pPr>
            <a:endParaRPr lang="en-US" dirty="0"/>
          </a:p>
          <a:p>
            <a:pPr marL="742932" lvl="1" indent="-285744">
              <a:buFont typeface="Arial" charset="0"/>
              <a:buChar char="•"/>
            </a:pPr>
            <a:r>
              <a:rPr lang="en-US" dirty="0"/>
              <a:t>And after each </a:t>
            </a:r>
            <a:r>
              <a:rPr lang="en-US" dirty="0" err="1"/>
              <a:t>quadrupole</a:t>
            </a:r>
            <a:r>
              <a:rPr lang="en-US" dirty="0"/>
              <a:t>, </a:t>
            </a:r>
            <a:r>
              <a:rPr lang="en-US" dirty="0" smtClean="0"/>
              <a:t>dipole correctors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were </a:t>
            </a:r>
            <a:r>
              <a:rPr lang="en-US" dirty="0"/>
              <a:t>added to the </a:t>
            </a:r>
            <a:r>
              <a:rPr lang="en-US" dirty="0" err="1"/>
              <a:t>beamline</a:t>
            </a:r>
            <a:r>
              <a:rPr lang="en-US" dirty="0"/>
              <a:t> for correction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16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Impact of Misalignments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961" y="3853479"/>
            <a:ext cx="11363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1BD0"/>
                </a:solidFill>
              </a:rPr>
              <a:t>5 </a:t>
            </a:r>
            <a:r>
              <a:rPr lang="en-US" sz="1600" dirty="0" err="1" smtClean="0">
                <a:solidFill>
                  <a:srgbClr val="001BD0"/>
                </a:solidFill>
              </a:rPr>
              <a:t>GeV</a:t>
            </a:r>
            <a:r>
              <a:rPr lang="en-US" sz="1600" dirty="0" smtClean="0">
                <a:solidFill>
                  <a:srgbClr val="001BD0"/>
                </a:solidFill>
              </a:rPr>
              <a:t> </a:t>
            </a:r>
            <a:r>
              <a:rPr lang="en-US" sz="1600" dirty="0" err="1" smtClean="0">
                <a:solidFill>
                  <a:srgbClr val="001BD0"/>
                </a:solidFill>
              </a:rPr>
              <a:t>Linac</a:t>
            </a:r>
            <a:r>
              <a:rPr lang="en-US" sz="1600" dirty="0" smtClean="0">
                <a:solidFill>
                  <a:srgbClr val="001BD0"/>
                </a:solidFill>
              </a:rPr>
              <a:t> with 5 </a:t>
            </a:r>
            <a:r>
              <a:rPr lang="en-US" sz="1600" dirty="0" err="1">
                <a:solidFill>
                  <a:srgbClr val="001BD0"/>
                </a:solidFill>
              </a:rPr>
              <a:t>FoDo</a:t>
            </a:r>
            <a:r>
              <a:rPr lang="en-US" sz="1600" dirty="0">
                <a:solidFill>
                  <a:srgbClr val="001BD0"/>
                </a:solidFill>
              </a:rPr>
              <a:t> cell sections :</a:t>
            </a:r>
          </a:p>
          <a:p>
            <a:endParaRPr lang="en-US" sz="1550" dirty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These graphs show simulations of 100 machines’ average. </a:t>
            </a:r>
          </a:p>
          <a:p>
            <a:pPr marL="285750" indent="-285750">
              <a:buFont typeface="Arial" charset="0"/>
              <a:buChar char="•"/>
            </a:pPr>
            <a:endParaRPr lang="en-US" sz="1550" dirty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100 µm offset for the initial beam.</a:t>
            </a:r>
          </a:p>
          <a:p>
            <a:pPr marL="285750" indent="-285750">
              <a:buFont typeface="Arial" charset="0"/>
              <a:buChar char="•"/>
            </a:pPr>
            <a:endParaRPr lang="en-US" sz="155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1 to 1 correction works well.</a:t>
            </a:r>
          </a:p>
          <a:p>
            <a:endParaRPr lang="en-US" sz="155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550" dirty="0"/>
              <a:t>100 </a:t>
            </a:r>
            <a:r>
              <a:rPr lang="en-US" sz="1550" dirty="0" smtClean="0"/>
              <a:t>µm BPM resolution was used.</a:t>
            </a:r>
            <a:endParaRPr lang="en-US" sz="1550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5" y="369332"/>
            <a:ext cx="10475357" cy="31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17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Impact of Misalignments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962" y="3973057"/>
            <a:ext cx="11363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1BD0"/>
                </a:solidFill>
              </a:rPr>
              <a:t>5 </a:t>
            </a:r>
            <a:r>
              <a:rPr lang="en-US" sz="1600" dirty="0" err="1" smtClean="0">
                <a:solidFill>
                  <a:srgbClr val="001BD0"/>
                </a:solidFill>
              </a:rPr>
              <a:t>GeV</a:t>
            </a:r>
            <a:r>
              <a:rPr lang="en-US" sz="1600" dirty="0" smtClean="0">
                <a:solidFill>
                  <a:srgbClr val="001BD0"/>
                </a:solidFill>
              </a:rPr>
              <a:t> </a:t>
            </a:r>
            <a:r>
              <a:rPr lang="en-US" sz="1600" dirty="0" err="1" smtClean="0">
                <a:solidFill>
                  <a:srgbClr val="001BD0"/>
                </a:solidFill>
              </a:rPr>
              <a:t>Linac</a:t>
            </a:r>
            <a:r>
              <a:rPr lang="en-US" sz="1600" dirty="0" smtClean="0">
                <a:solidFill>
                  <a:srgbClr val="001BD0"/>
                </a:solidFill>
              </a:rPr>
              <a:t> with 5 </a:t>
            </a:r>
            <a:r>
              <a:rPr lang="en-US" sz="1600" dirty="0" err="1">
                <a:solidFill>
                  <a:srgbClr val="001BD0"/>
                </a:solidFill>
              </a:rPr>
              <a:t>FoDo</a:t>
            </a:r>
            <a:r>
              <a:rPr lang="en-US" sz="1600" dirty="0">
                <a:solidFill>
                  <a:srgbClr val="001BD0"/>
                </a:solidFill>
              </a:rPr>
              <a:t> cell sections :</a:t>
            </a:r>
          </a:p>
          <a:p>
            <a:endParaRPr lang="en-US" sz="1550" dirty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These graphs show simulations of 100 machines’ average. </a:t>
            </a:r>
          </a:p>
          <a:p>
            <a:pPr marL="285750" indent="-285750">
              <a:buFont typeface="Arial" charset="0"/>
              <a:buChar char="•"/>
            </a:pPr>
            <a:endParaRPr lang="en-US" sz="1550" dirty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100 µm random misalignment for each </a:t>
            </a:r>
            <a:r>
              <a:rPr lang="en-US" sz="1550" dirty="0" err="1" smtClean="0"/>
              <a:t>quadrupole</a:t>
            </a:r>
            <a:r>
              <a:rPr lang="en-US" sz="1550" dirty="0" smtClean="0"/>
              <a:t> in the </a:t>
            </a:r>
            <a:r>
              <a:rPr lang="en-US" sz="1550" dirty="0" err="1" smtClean="0"/>
              <a:t>beamline</a:t>
            </a:r>
            <a:r>
              <a:rPr lang="en-US" sz="1550" dirty="0" smtClean="0"/>
              <a:t> and it is pretty much affected.</a:t>
            </a:r>
          </a:p>
          <a:p>
            <a:pPr marL="285750" indent="-285750">
              <a:buFont typeface="Arial" charset="0"/>
              <a:buChar char="•"/>
            </a:pPr>
            <a:endParaRPr lang="en-US" sz="155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1 to 1 correction works very well.</a:t>
            </a:r>
          </a:p>
          <a:p>
            <a:endParaRPr lang="en-US" sz="155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550" dirty="0"/>
              <a:t>100 </a:t>
            </a:r>
            <a:r>
              <a:rPr lang="en-US" sz="1550" dirty="0" smtClean="0"/>
              <a:t>µm BPM resolution was used.</a:t>
            </a:r>
            <a:endParaRPr lang="en-US" sz="1550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0" y="396935"/>
            <a:ext cx="10475090" cy="31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18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Impact of Misalignments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188" y="4052633"/>
            <a:ext cx="11363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1BD0"/>
                </a:solidFill>
              </a:rPr>
              <a:t>5 </a:t>
            </a:r>
            <a:r>
              <a:rPr lang="en-US" sz="1600" dirty="0" err="1" smtClean="0">
                <a:solidFill>
                  <a:srgbClr val="001BD0"/>
                </a:solidFill>
              </a:rPr>
              <a:t>GeV</a:t>
            </a:r>
            <a:r>
              <a:rPr lang="en-US" sz="1600" dirty="0" smtClean="0">
                <a:solidFill>
                  <a:srgbClr val="001BD0"/>
                </a:solidFill>
              </a:rPr>
              <a:t> </a:t>
            </a:r>
            <a:r>
              <a:rPr lang="en-US" sz="1600" dirty="0" err="1" smtClean="0">
                <a:solidFill>
                  <a:srgbClr val="001BD0"/>
                </a:solidFill>
              </a:rPr>
              <a:t>Linac</a:t>
            </a:r>
            <a:r>
              <a:rPr lang="en-US" sz="1600" dirty="0" smtClean="0">
                <a:solidFill>
                  <a:srgbClr val="001BD0"/>
                </a:solidFill>
              </a:rPr>
              <a:t> with 5 </a:t>
            </a:r>
            <a:r>
              <a:rPr lang="en-US" sz="1600" dirty="0" err="1">
                <a:solidFill>
                  <a:srgbClr val="001BD0"/>
                </a:solidFill>
              </a:rPr>
              <a:t>FoDo</a:t>
            </a:r>
            <a:r>
              <a:rPr lang="en-US" sz="1600" dirty="0">
                <a:solidFill>
                  <a:srgbClr val="001BD0"/>
                </a:solidFill>
              </a:rPr>
              <a:t> cell sections </a:t>
            </a:r>
            <a:r>
              <a:rPr lang="en-US" sz="1600" dirty="0" smtClean="0">
                <a:solidFill>
                  <a:srgbClr val="001BD0"/>
                </a:solidFill>
              </a:rPr>
              <a:t>: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When all the elements in the </a:t>
            </a:r>
            <a:r>
              <a:rPr lang="en-US" sz="1600" dirty="0" err="1" smtClean="0"/>
              <a:t>beamline</a:t>
            </a:r>
            <a:r>
              <a:rPr lang="en-US" sz="1600" dirty="0" smtClean="0"/>
              <a:t> were misaligned all together about 100 µm randomly,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was grown about </a:t>
            </a:r>
            <a:r>
              <a:rPr lang="tr-TR" sz="1600" dirty="0" smtClean="0"/>
              <a:t>~</a:t>
            </a:r>
            <a:r>
              <a:rPr lang="en-US" sz="1600" dirty="0"/>
              <a:t>5</a:t>
            </a:r>
            <a:r>
              <a:rPr lang="en-US" sz="1600" dirty="0" smtClean="0"/>
              <a:t>0% at x and </a:t>
            </a:r>
            <a:r>
              <a:rPr lang="tr-TR" sz="1600" dirty="0" smtClean="0"/>
              <a:t>~</a:t>
            </a:r>
            <a:r>
              <a:rPr lang="en-US" sz="1600" dirty="0" smtClean="0"/>
              <a:t>90% at y.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These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growths are very big but we can correct these misalignments by using dipoles after each </a:t>
            </a:r>
            <a:r>
              <a:rPr lang="en-US" sz="1600" dirty="0" err="1" smtClean="0"/>
              <a:t>quadrupole</a:t>
            </a:r>
            <a:r>
              <a:rPr lang="en-US" sz="1600" dirty="0" smtClean="0"/>
              <a:t> and 100 µm resolution BPMs for monitoring them.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These simulations also shows 100 machines’ average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5" y="424894"/>
            <a:ext cx="10474126" cy="31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19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Impact of Misalignments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961" y="3853479"/>
            <a:ext cx="11363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1BD0"/>
                </a:solidFill>
              </a:rPr>
              <a:t>5 </a:t>
            </a:r>
            <a:r>
              <a:rPr lang="en-US" sz="1600" dirty="0" err="1" smtClean="0">
                <a:solidFill>
                  <a:srgbClr val="001BD0"/>
                </a:solidFill>
              </a:rPr>
              <a:t>GeV</a:t>
            </a:r>
            <a:r>
              <a:rPr lang="en-US" sz="1600" dirty="0" smtClean="0">
                <a:solidFill>
                  <a:srgbClr val="001BD0"/>
                </a:solidFill>
              </a:rPr>
              <a:t> </a:t>
            </a:r>
            <a:r>
              <a:rPr lang="en-US" sz="1600" dirty="0" err="1" smtClean="0">
                <a:solidFill>
                  <a:srgbClr val="001BD0"/>
                </a:solidFill>
              </a:rPr>
              <a:t>Linac</a:t>
            </a:r>
            <a:r>
              <a:rPr lang="en-US" sz="1600" dirty="0" smtClean="0">
                <a:solidFill>
                  <a:srgbClr val="001BD0"/>
                </a:solidFill>
              </a:rPr>
              <a:t> with </a:t>
            </a:r>
            <a:r>
              <a:rPr lang="en-US" sz="1600" dirty="0">
                <a:solidFill>
                  <a:srgbClr val="001BD0"/>
                </a:solidFill>
              </a:rPr>
              <a:t>4</a:t>
            </a:r>
            <a:r>
              <a:rPr lang="en-US" sz="1600" dirty="0" smtClean="0">
                <a:solidFill>
                  <a:srgbClr val="001BD0"/>
                </a:solidFill>
              </a:rPr>
              <a:t> </a:t>
            </a:r>
            <a:r>
              <a:rPr lang="en-US" sz="1600" dirty="0" err="1">
                <a:solidFill>
                  <a:srgbClr val="001BD0"/>
                </a:solidFill>
              </a:rPr>
              <a:t>FoDo</a:t>
            </a:r>
            <a:r>
              <a:rPr lang="en-US" sz="1600" dirty="0">
                <a:solidFill>
                  <a:srgbClr val="001BD0"/>
                </a:solidFill>
              </a:rPr>
              <a:t> cell sections :</a:t>
            </a:r>
          </a:p>
          <a:p>
            <a:endParaRPr lang="en-US" sz="1550" dirty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These graphs show simulations of 100 machines’ average. </a:t>
            </a:r>
          </a:p>
          <a:p>
            <a:pPr marL="285750" indent="-285750">
              <a:buFont typeface="Arial" charset="0"/>
              <a:buChar char="•"/>
            </a:pPr>
            <a:endParaRPr lang="en-US" sz="1550" dirty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100 µm offset given for the initial beam.</a:t>
            </a:r>
          </a:p>
          <a:p>
            <a:pPr marL="285750" indent="-285750">
              <a:buFont typeface="Arial" charset="0"/>
              <a:buChar char="•"/>
            </a:pPr>
            <a:endParaRPr lang="en-US" sz="155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1 to 1 correction works well.</a:t>
            </a:r>
          </a:p>
          <a:p>
            <a:endParaRPr lang="en-US" sz="155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550" dirty="0"/>
              <a:t>100 </a:t>
            </a:r>
            <a:r>
              <a:rPr lang="en-US" sz="1550" dirty="0" smtClean="0"/>
              <a:t>µm BPM resolution was used.</a:t>
            </a:r>
            <a:endParaRPr lang="en-US" sz="1550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373"/>
            <a:ext cx="10488724" cy="31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2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"/>
            <a:ext cx="12192000" cy="400110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Outline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89166"/>
            <a:ext cx="11769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1BD0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1BD0"/>
                </a:solidFill>
              </a:rPr>
              <a:t> Beam Parameters and </a:t>
            </a:r>
            <a:r>
              <a:rPr lang="en-US" sz="3000" dirty="0" err="1" smtClean="0">
                <a:solidFill>
                  <a:srgbClr val="001BD0"/>
                </a:solidFill>
              </a:rPr>
              <a:t>FoDo</a:t>
            </a:r>
            <a:r>
              <a:rPr lang="en-US" sz="3000" dirty="0" smtClean="0">
                <a:solidFill>
                  <a:srgbClr val="001BD0"/>
                </a:solidFill>
              </a:rPr>
              <a:t> Cell Designs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1BD0"/>
                </a:solidFill>
              </a:rPr>
              <a:t>Impact of Misalignments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>
              <a:solidFill>
                <a:srgbClr val="001BD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1BD0"/>
                </a:solidFill>
              </a:rPr>
              <a:t>Conclusion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1BD0"/>
                </a:solidFill>
              </a:rPr>
              <a:t>Outlook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20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Impact of Misalignments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962" y="3973057"/>
            <a:ext cx="11363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1BD0"/>
                </a:solidFill>
              </a:rPr>
              <a:t>5 </a:t>
            </a:r>
            <a:r>
              <a:rPr lang="en-US" sz="1600" dirty="0" err="1" smtClean="0">
                <a:solidFill>
                  <a:srgbClr val="001BD0"/>
                </a:solidFill>
              </a:rPr>
              <a:t>GeV</a:t>
            </a:r>
            <a:r>
              <a:rPr lang="en-US" sz="1600" dirty="0" smtClean="0">
                <a:solidFill>
                  <a:srgbClr val="001BD0"/>
                </a:solidFill>
              </a:rPr>
              <a:t> </a:t>
            </a:r>
            <a:r>
              <a:rPr lang="en-US" sz="1600" dirty="0" err="1" smtClean="0">
                <a:solidFill>
                  <a:srgbClr val="001BD0"/>
                </a:solidFill>
              </a:rPr>
              <a:t>Linac</a:t>
            </a:r>
            <a:r>
              <a:rPr lang="en-US" sz="1600" dirty="0" smtClean="0">
                <a:solidFill>
                  <a:srgbClr val="001BD0"/>
                </a:solidFill>
              </a:rPr>
              <a:t> with </a:t>
            </a:r>
            <a:r>
              <a:rPr lang="en-US" sz="1600" dirty="0">
                <a:solidFill>
                  <a:srgbClr val="001BD0"/>
                </a:solidFill>
              </a:rPr>
              <a:t>4</a:t>
            </a:r>
            <a:r>
              <a:rPr lang="en-US" sz="1600" dirty="0" smtClean="0">
                <a:solidFill>
                  <a:srgbClr val="001BD0"/>
                </a:solidFill>
              </a:rPr>
              <a:t> </a:t>
            </a:r>
            <a:r>
              <a:rPr lang="en-US" sz="1600" dirty="0" err="1">
                <a:solidFill>
                  <a:srgbClr val="001BD0"/>
                </a:solidFill>
              </a:rPr>
              <a:t>FoDo</a:t>
            </a:r>
            <a:r>
              <a:rPr lang="en-US" sz="1600" dirty="0">
                <a:solidFill>
                  <a:srgbClr val="001BD0"/>
                </a:solidFill>
              </a:rPr>
              <a:t> cell sections :</a:t>
            </a:r>
          </a:p>
          <a:p>
            <a:endParaRPr lang="en-US" sz="1550" dirty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These graphs show simulations of 100 machines’ average. </a:t>
            </a:r>
          </a:p>
          <a:p>
            <a:pPr marL="285750" indent="-285750">
              <a:buFont typeface="Arial" charset="0"/>
              <a:buChar char="•"/>
            </a:pPr>
            <a:endParaRPr lang="en-US" sz="1550" dirty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100 µm random misalignment for each </a:t>
            </a:r>
            <a:r>
              <a:rPr lang="en-US" sz="1550" dirty="0" err="1" smtClean="0"/>
              <a:t>quadrupole</a:t>
            </a:r>
            <a:r>
              <a:rPr lang="en-US" sz="1550" dirty="0" smtClean="0"/>
              <a:t> in the </a:t>
            </a:r>
            <a:r>
              <a:rPr lang="en-US" sz="1550" dirty="0" err="1" smtClean="0"/>
              <a:t>beamline</a:t>
            </a:r>
            <a:r>
              <a:rPr lang="en-US" sz="1550" dirty="0" smtClean="0"/>
              <a:t> and it is pretty much affected.</a:t>
            </a:r>
          </a:p>
          <a:p>
            <a:pPr marL="285750" indent="-285750">
              <a:buFont typeface="Arial" charset="0"/>
              <a:buChar char="•"/>
            </a:pPr>
            <a:endParaRPr lang="en-US" sz="155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550" dirty="0" smtClean="0"/>
              <a:t>1 to 1 correction works very well.</a:t>
            </a:r>
          </a:p>
          <a:p>
            <a:endParaRPr lang="en-US" sz="155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550" dirty="0"/>
              <a:t>100 </a:t>
            </a:r>
            <a:r>
              <a:rPr lang="en-US" sz="1550" dirty="0" smtClean="0"/>
              <a:t>µm BPM resolution was used.</a:t>
            </a:r>
            <a:endParaRPr lang="en-US" sz="1550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935"/>
            <a:ext cx="10473160" cy="31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21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Impact of Misalignments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188" y="4052633"/>
            <a:ext cx="11363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1BD0"/>
                </a:solidFill>
              </a:rPr>
              <a:t>5 </a:t>
            </a:r>
            <a:r>
              <a:rPr lang="en-US" sz="1600" dirty="0" err="1" smtClean="0">
                <a:solidFill>
                  <a:srgbClr val="001BD0"/>
                </a:solidFill>
              </a:rPr>
              <a:t>GeV</a:t>
            </a:r>
            <a:r>
              <a:rPr lang="en-US" sz="1600" dirty="0" smtClean="0">
                <a:solidFill>
                  <a:srgbClr val="001BD0"/>
                </a:solidFill>
              </a:rPr>
              <a:t> </a:t>
            </a:r>
            <a:r>
              <a:rPr lang="en-US" sz="1600" dirty="0" err="1" smtClean="0">
                <a:solidFill>
                  <a:srgbClr val="001BD0"/>
                </a:solidFill>
              </a:rPr>
              <a:t>Linac</a:t>
            </a:r>
            <a:r>
              <a:rPr lang="en-US" sz="1600" dirty="0" smtClean="0">
                <a:solidFill>
                  <a:srgbClr val="001BD0"/>
                </a:solidFill>
              </a:rPr>
              <a:t> with </a:t>
            </a:r>
            <a:r>
              <a:rPr lang="en-US" sz="1600" dirty="0">
                <a:solidFill>
                  <a:srgbClr val="001BD0"/>
                </a:solidFill>
              </a:rPr>
              <a:t>4</a:t>
            </a:r>
            <a:r>
              <a:rPr lang="en-US" sz="1600" dirty="0" smtClean="0">
                <a:solidFill>
                  <a:srgbClr val="001BD0"/>
                </a:solidFill>
              </a:rPr>
              <a:t> </a:t>
            </a:r>
            <a:r>
              <a:rPr lang="en-US" sz="1600" dirty="0" err="1">
                <a:solidFill>
                  <a:srgbClr val="001BD0"/>
                </a:solidFill>
              </a:rPr>
              <a:t>FoDo</a:t>
            </a:r>
            <a:r>
              <a:rPr lang="en-US" sz="1600" dirty="0">
                <a:solidFill>
                  <a:srgbClr val="001BD0"/>
                </a:solidFill>
              </a:rPr>
              <a:t> cell sections </a:t>
            </a:r>
            <a:r>
              <a:rPr lang="en-US" sz="1600" dirty="0" smtClean="0">
                <a:solidFill>
                  <a:srgbClr val="001BD0"/>
                </a:solidFill>
              </a:rPr>
              <a:t>: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When all the elements in the </a:t>
            </a:r>
            <a:r>
              <a:rPr lang="en-US" sz="1600" dirty="0" err="1" smtClean="0"/>
              <a:t>beamline</a:t>
            </a:r>
            <a:r>
              <a:rPr lang="en-US" sz="1600" dirty="0" smtClean="0"/>
              <a:t> were misaligned all together about 100 µm randomly,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was grown about </a:t>
            </a:r>
            <a:r>
              <a:rPr lang="tr-TR" sz="1600" dirty="0" smtClean="0"/>
              <a:t>~</a:t>
            </a:r>
            <a:r>
              <a:rPr lang="en-US" sz="1600" dirty="0" smtClean="0"/>
              <a:t>40% at x and </a:t>
            </a:r>
            <a:r>
              <a:rPr lang="tr-TR" sz="1600" dirty="0" smtClean="0"/>
              <a:t>~</a:t>
            </a:r>
            <a:r>
              <a:rPr lang="en-US" sz="1600" dirty="0"/>
              <a:t>8</a:t>
            </a:r>
            <a:r>
              <a:rPr lang="en-US" sz="1600" dirty="0" smtClean="0"/>
              <a:t>0% at y.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These growths are very big but we can correct these misalignments by using dipoles after each </a:t>
            </a:r>
            <a:r>
              <a:rPr lang="en-US" sz="1600" dirty="0" err="1" smtClean="0"/>
              <a:t>quadrupole</a:t>
            </a:r>
            <a:r>
              <a:rPr lang="en-US" sz="1600" dirty="0" smtClean="0"/>
              <a:t> and 100 µm resolution BPMs for monitoring them.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These simulations also shows 100 machines’ average in the simulations.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5" y="369332"/>
            <a:ext cx="10467030" cy="31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22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89166"/>
            <a:ext cx="11769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Introduction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 Beam Parameters and </a:t>
            </a:r>
            <a:r>
              <a:rPr lang="en-US" sz="3000" dirty="0" err="1" smtClean="0">
                <a:solidFill>
                  <a:schemeClr val="bg2">
                    <a:lumMod val="90000"/>
                  </a:schemeClr>
                </a:solidFill>
              </a:rPr>
              <a:t>FoDo</a:t>
            </a: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Cell Designs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Impact of Misalignments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/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 </a:t>
            </a:r>
            <a:r>
              <a:rPr lang="en-US" sz="3000" dirty="0" smtClean="0">
                <a:solidFill>
                  <a:srgbClr val="001BD0"/>
                </a:solidFill>
              </a:rPr>
              <a:t>Conclusion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Outlook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23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25" y="906603"/>
            <a:ext cx="116446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Optimization with multiple designs and lower gradient than the previous version for the 5 </a:t>
            </a:r>
            <a:r>
              <a:rPr lang="en-US" dirty="0" err="1" smtClean="0"/>
              <a:t>GeV</a:t>
            </a:r>
            <a:r>
              <a:rPr lang="en-US" dirty="0" smtClean="0"/>
              <a:t> electron driver </a:t>
            </a:r>
            <a:r>
              <a:rPr lang="en-US" dirty="0" err="1" smtClean="0"/>
              <a:t>linac</a:t>
            </a:r>
            <a:r>
              <a:rPr lang="en-US" dirty="0" smtClean="0"/>
              <a:t> for CLIC positron source were done.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Impacts of misalignments on the </a:t>
            </a:r>
            <a:r>
              <a:rPr lang="en-US" dirty="0" err="1" smtClean="0"/>
              <a:t>beamline</a:t>
            </a:r>
            <a:r>
              <a:rPr lang="en-US" dirty="0" smtClean="0"/>
              <a:t> for these designs were also studied.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With these different designs with different parameters, number of </a:t>
            </a:r>
            <a:r>
              <a:rPr lang="en-US" dirty="0" err="1" smtClean="0"/>
              <a:t>quadrupoles</a:t>
            </a:r>
            <a:r>
              <a:rPr lang="en-US" dirty="0" smtClean="0"/>
              <a:t> that used in the </a:t>
            </a:r>
            <a:r>
              <a:rPr lang="en-US" dirty="0" err="1" smtClean="0"/>
              <a:t>beamline</a:t>
            </a:r>
            <a:r>
              <a:rPr lang="en-US" dirty="0" smtClean="0"/>
              <a:t> were slightly reduced and this time 20 MV/m gradient has been considered.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stressed to the edge with high </a:t>
            </a:r>
            <a:r>
              <a:rPr lang="en-US" dirty="0" err="1"/>
              <a:t>ß</a:t>
            </a:r>
            <a:r>
              <a:rPr lang="en-US" dirty="0"/>
              <a:t> function scales with factor </a:t>
            </a:r>
            <a:r>
              <a:rPr lang="en-US" dirty="0" smtClean="0"/>
              <a:t>10 which effects and growth </a:t>
            </a:r>
            <a:r>
              <a:rPr lang="en-US" dirty="0" err="1" smtClean="0"/>
              <a:t>emittance</a:t>
            </a:r>
            <a:r>
              <a:rPr lang="en-US" dirty="0" smtClean="0"/>
              <a:t> slightly through the machine if we have any misalignment like 100 µm for random elements.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Required target beam spot size studies were also done by using PLACET and can be optimized to any value for further target studies.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24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89166"/>
            <a:ext cx="11769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Introduction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 Beam Parameters and </a:t>
            </a:r>
            <a:r>
              <a:rPr lang="en-US" sz="3000" dirty="0" err="1" smtClean="0">
                <a:solidFill>
                  <a:schemeClr val="bg2">
                    <a:lumMod val="90000"/>
                  </a:schemeClr>
                </a:solidFill>
              </a:rPr>
              <a:t>FoDo</a:t>
            </a: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Cell Designs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Impact of Misalignments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Conclusion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000" dirty="0"/>
              <a:t> </a:t>
            </a:r>
            <a:r>
              <a:rPr lang="en-US" sz="3000" dirty="0" smtClean="0">
                <a:solidFill>
                  <a:srgbClr val="001BD0"/>
                </a:solidFill>
              </a:rPr>
              <a:t>Outlook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25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Outlook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10" y="55562"/>
            <a:ext cx="12036490" cy="567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55" y="868102"/>
            <a:ext cx="12036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Aim of the </a:t>
            </a:r>
            <a:r>
              <a:rPr lang="en-US" dirty="0" smtClean="0"/>
              <a:t>current work </a:t>
            </a:r>
            <a:r>
              <a:rPr lang="en-US" dirty="0" smtClean="0"/>
              <a:t>about this study is to calculate power consumption of one structure in the machine and how power consumption scales with current.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Also, power consumption for all the machine designs and trying to calculate how much it costs approximately.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With further calculations, following optimizations will aim for lowering the power consumption and approximate cost of this </a:t>
            </a:r>
            <a:r>
              <a:rPr lang="en-US" dirty="0" err="1" smtClean="0"/>
              <a:t>linac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26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54" y="-584920"/>
            <a:ext cx="12036490" cy="567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277" y="2251587"/>
            <a:ext cx="11169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1BD0"/>
                </a:solidFill>
              </a:rPr>
              <a:t>THANK </a:t>
            </a:r>
            <a:r>
              <a:rPr lang="en-US" sz="6000" dirty="0" smtClean="0">
                <a:solidFill>
                  <a:srgbClr val="001BD0"/>
                </a:solidFill>
              </a:rPr>
              <a:t>YOU</a:t>
            </a:r>
          </a:p>
          <a:p>
            <a:pPr algn="ctr"/>
            <a:r>
              <a:rPr lang="en-US" sz="6000" dirty="0" smtClean="0">
                <a:solidFill>
                  <a:srgbClr val="001BD0"/>
                </a:solidFill>
              </a:rPr>
              <a:t> FOR YOUR ATTENTION !</a:t>
            </a:r>
            <a:endParaRPr lang="en-US" sz="6000" dirty="0">
              <a:solidFill>
                <a:srgbClr val="001B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575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3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89166"/>
            <a:ext cx="11769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1BD0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 Beam Parameters and </a:t>
            </a:r>
            <a:r>
              <a:rPr lang="en-US" sz="3000" dirty="0" err="1" smtClean="0">
                <a:solidFill>
                  <a:schemeClr val="bg2">
                    <a:lumMod val="90000"/>
                  </a:schemeClr>
                </a:solidFill>
              </a:rPr>
              <a:t>FoDo</a:t>
            </a: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Cell Designs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Impact of Misalignments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Conclusion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Outlook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"/>
            <a:ext cx="12192000" cy="400110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Footer Placeholder 9"/>
          <p:cNvSpPr txBox="1">
            <a:spLocks/>
          </p:cNvSpPr>
          <p:nvPr/>
        </p:nvSpPr>
        <p:spPr>
          <a:xfrm>
            <a:off x="8077200" y="55561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62" y="-1024498"/>
            <a:ext cx="8194876" cy="583364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4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8540187" y="1029090"/>
            <a:ext cx="777433" cy="694481"/>
          </a:xfrm>
          <a:prstGeom prst="donut">
            <a:avLst>
              <a:gd name="adj" fmla="val 188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046" y="3643506"/>
            <a:ext cx="1168790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Our </a:t>
            </a:r>
            <a:r>
              <a:rPr lang="en-US" sz="2000" dirty="0" smtClean="0"/>
              <a:t>motivation </a:t>
            </a:r>
            <a:r>
              <a:rPr lang="en-US" sz="2000" dirty="0"/>
              <a:t>for this work </a:t>
            </a:r>
            <a:r>
              <a:rPr lang="en-US" sz="2000" dirty="0" smtClean="0"/>
              <a:t>is to design and optimize </a:t>
            </a:r>
            <a:r>
              <a:rPr lang="en-US" sz="2000" dirty="0"/>
              <a:t>the primary 5 </a:t>
            </a:r>
            <a:r>
              <a:rPr lang="en-US" sz="2000" dirty="0" err="1"/>
              <a:t>GeV</a:t>
            </a:r>
            <a:r>
              <a:rPr lang="en-US" sz="2000" dirty="0"/>
              <a:t> e</a:t>
            </a:r>
            <a:r>
              <a:rPr lang="en-US" sz="2000" baseline="30000" dirty="0"/>
              <a:t>-</a:t>
            </a:r>
            <a:r>
              <a:rPr lang="en-US" sz="2000" dirty="0"/>
              <a:t> </a:t>
            </a:r>
            <a:r>
              <a:rPr lang="en-US" sz="2000" dirty="0" err="1" smtClean="0"/>
              <a:t>linac</a:t>
            </a:r>
            <a:r>
              <a:rPr lang="en-US" sz="2000" dirty="0" smtClean="0"/>
              <a:t> in the CLIC positron source.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This is an important task because this </a:t>
            </a:r>
            <a:r>
              <a:rPr lang="en-US" sz="2000" dirty="0" err="1"/>
              <a:t>linac</a:t>
            </a:r>
            <a:r>
              <a:rPr lang="en-US" sz="2000" dirty="0"/>
              <a:t> will consume higher power than any other </a:t>
            </a:r>
            <a:r>
              <a:rPr lang="en-US" sz="2000" dirty="0" err="1" smtClean="0"/>
              <a:t>linac</a:t>
            </a:r>
            <a:r>
              <a:rPr lang="en-US" sz="2000" dirty="0" smtClean="0"/>
              <a:t> </a:t>
            </a:r>
            <a:r>
              <a:rPr lang="en-US" sz="2000" dirty="0"/>
              <a:t>in the CLIC main beam injector complex.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Also, explore further information about this machine with optimizing it by creating new set of lattices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5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89166"/>
            <a:ext cx="11769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Introduction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1BD0"/>
                </a:solidFill>
              </a:rPr>
              <a:t> Beam Parameters and </a:t>
            </a:r>
            <a:r>
              <a:rPr lang="en-US" sz="3000" dirty="0" err="1" smtClean="0">
                <a:solidFill>
                  <a:srgbClr val="001BD0"/>
                </a:solidFill>
              </a:rPr>
              <a:t>FoDo</a:t>
            </a:r>
            <a:r>
              <a:rPr lang="en-US" sz="3000" dirty="0" smtClean="0">
                <a:solidFill>
                  <a:srgbClr val="001BD0"/>
                </a:solidFill>
              </a:rPr>
              <a:t> Cell Designs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/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Impact of Misalignments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Conclusion</a:t>
            </a:r>
          </a:p>
          <a:p>
            <a:pPr marL="514350" indent="-514350">
              <a:buFont typeface="+mj-lt"/>
              <a:buAutoNum type="arabicParenR"/>
            </a:pPr>
            <a:endParaRPr lang="en-US" sz="30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dirty="0" smtClean="0">
                <a:solidFill>
                  <a:schemeClr val="bg2">
                    <a:lumMod val="90000"/>
                  </a:schemeClr>
                </a:solidFill>
              </a:rPr>
              <a:t> Outlook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/>
          </a:p>
        </p:txBody>
      </p:sp>
      <p:sp>
        <p:nvSpPr>
          <p:cNvPr id="11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6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Parameters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98" y="2071868"/>
            <a:ext cx="3726297" cy="27947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71453" y="3437422"/>
            <a:ext cx="303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5 </a:t>
            </a:r>
            <a:r>
              <a:rPr lang="en-US" dirty="0" err="1" smtClean="0"/>
              <a:t>GeV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beam parameters from CLIC-CDR.</a:t>
            </a:r>
            <a:endParaRPr lang="en-US" dirty="0"/>
          </a:p>
        </p:txBody>
      </p:sp>
      <p:sp>
        <p:nvSpPr>
          <p:cNvPr id="13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>
            <a:off x="8856495" y="2835797"/>
            <a:ext cx="981986" cy="1088021"/>
          </a:xfrm>
          <a:prstGeom prst="circularArrow">
            <a:avLst>
              <a:gd name="adj1" fmla="val 12500"/>
              <a:gd name="adj2" fmla="val 986973"/>
              <a:gd name="adj3" fmla="val 20457681"/>
              <a:gd name="adj4" fmla="val 13311296"/>
              <a:gd name="adj5" fmla="val 11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966" y="55562"/>
            <a:ext cx="1184006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32" lvl="1" indent="-285744">
              <a:buFont typeface="Arial" charset="0"/>
              <a:buChar char="•"/>
            </a:pPr>
            <a:endParaRPr lang="en-US" sz="1700" i="1" dirty="0" smtClean="0">
              <a:sym typeface="Wingdings"/>
            </a:endParaRPr>
          </a:p>
          <a:p>
            <a:pPr marL="457188" lvl="1"/>
            <a:r>
              <a:rPr lang="en-US" sz="1700" i="1" u="sng" dirty="0" smtClean="0">
                <a:solidFill>
                  <a:srgbClr val="FF0000"/>
                </a:solidFill>
                <a:sym typeface="Wingdings"/>
              </a:rPr>
              <a:t>BEAM PARAMETERS FOR OUR DESIGNS</a:t>
            </a:r>
          </a:p>
          <a:p>
            <a:pPr marL="457188" lvl="1"/>
            <a:endParaRPr lang="en-US" sz="1700" i="1" u="sng" dirty="0" smtClean="0">
              <a:solidFill>
                <a:srgbClr val="FF0000"/>
              </a:solidFill>
              <a:sym typeface="Wingdings"/>
            </a:endParaRPr>
          </a:p>
          <a:p>
            <a:pPr marL="457188" lvl="1"/>
            <a:r>
              <a:rPr lang="en-US" sz="1700" i="1" u="sng" dirty="0" smtClean="0">
                <a:solidFill>
                  <a:srgbClr val="001BD0"/>
                </a:solidFill>
                <a:sym typeface="Wingdings"/>
              </a:rPr>
              <a:t>BUNCH PARAMETERS</a:t>
            </a: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 smtClean="0">
                <a:sym typeface="Wingdings"/>
              </a:rPr>
              <a:t>Bunch length, 𝜎</a:t>
            </a:r>
            <a:r>
              <a:rPr lang="en-US" sz="1700" i="1" baseline="-25000" dirty="0" smtClean="0">
                <a:sym typeface="Wingdings"/>
              </a:rPr>
              <a:t>z</a:t>
            </a:r>
            <a:r>
              <a:rPr lang="en-US" sz="1700" i="1" dirty="0" smtClean="0">
                <a:sym typeface="Wingdings"/>
              </a:rPr>
              <a:t> = 300 </a:t>
            </a:r>
            <a:r>
              <a:rPr lang="en-US" sz="1700" i="1" dirty="0">
                <a:sym typeface="Wingdings"/>
              </a:rPr>
              <a:t>µm </a:t>
            </a:r>
            <a:endParaRPr lang="en-US" sz="1700" i="1" dirty="0" smtClean="0">
              <a:sym typeface="Wingdings"/>
            </a:endParaRP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 smtClean="0">
                <a:sym typeface="Wingdings"/>
              </a:rPr>
              <a:t>Energy spread = 1%</a:t>
            </a: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>
                <a:sym typeface="Wingdings"/>
              </a:rPr>
              <a:t>Number of </a:t>
            </a:r>
            <a:r>
              <a:rPr lang="en-US" sz="1700" i="1" dirty="0" smtClean="0">
                <a:sym typeface="Wingdings"/>
              </a:rPr>
              <a:t>particles </a:t>
            </a:r>
            <a:r>
              <a:rPr lang="en-US" sz="1700" i="1" dirty="0">
                <a:sym typeface="Wingdings"/>
              </a:rPr>
              <a:t>: </a:t>
            </a:r>
            <a:r>
              <a:rPr lang="en-US" sz="1700" i="1" dirty="0" smtClean="0">
                <a:sym typeface="Wingdings"/>
              </a:rPr>
              <a:t>1x10</a:t>
            </a:r>
            <a:r>
              <a:rPr lang="en-US" sz="1700" i="1" baseline="30000" dirty="0" smtClean="0">
                <a:sym typeface="Wingdings"/>
              </a:rPr>
              <a:t>10</a:t>
            </a: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 smtClean="0">
                <a:sym typeface="Wingdings"/>
              </a:rPr>
              <a:t>Beam radius = 2.5 mm</a:t>
            </a: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 err="1">
                <a:sym typeface="Wingdings"/>
              </a:rPr>
              <a:t>ε</a:t>
            </a:r>
            <a:r>
              <a:rPr lang="en-US" sz="1700" i="1" dirty="0">
                <a:sym typeface="Wingdings"/>
              </a:rPr>
              <a:t> </a:t>
            </a:r>
            <a:r>
              <a:rPr lang="en-US" sz="1700" i="1" baseline="-25000" dirty="0" smtClean="0">
                <a:sym typeface="Wingdings"/>
              </a:rPr>
              <a:t>x</a:t>
            </a:r>
            <a:r>
              <a:rPr lang="en-US" sz="1700" i="1" dirty="0" smtClean="0">
                <a:sym typeface="Wingdings"/>
              </a:rPr>
              <a:t> = 1000x10</a:t>
            </a:r>
            <a:r>
              <a:rPr lang="en-US" sz="1700" i="1" baseline="30000" dirty="0" smtClean="0">
                <a:sym typeface="Wingdings"/>
              </a:rPr>
              <a:t>-7</a:t>
            </a:r>
            <a:r>
              <a:rPr lang="en-US" sz="1700" i="1" dirty="0" smtClean="0">
                <a:sym typeface="Wingdings"/>
              </a:rPr>
              <a:t> </a:t>
            </a:r>
            <a:r>
              <a:rPr lang="en-US" sz="1700" i="1" dirty="0" err="1" smtClean="0">
                <a:sym typeface="Wingdings"/>
              </a:rPr>
              <a:t>m.rad</a:t>
            </a:r>
            <a:endParaRPr lang="en-US" sz="1700" i="1" dirty="0" smtClean="0">
              <a:sym typeface="Wingdings"/>
            </a:endParaRP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 err="1">
                <a:sym typeface="Wingdings"/>
              </a:rPr>
              <a:t>ε</a:t>
            </a:r>
            <a:r>
              <a:rPr lang="en-US" sz="1700" i="1" dirty="0">
                <a:sym typeface="Wingdings"/>
              </a:rPr>
              <a:t> </a:t>
            </a:r>
            <a:r>
              <a:rPr lang="en-US" sz="1700" i="1" baseline="-25000" dirty="0" smtClean="0">
                <a:sym typeface="Wingdings"/>
              </a:rPr>
              <a:t>y</a:t>
            </a:r>
            <a:r>
              <a:rPr lang="en-US" sz="1700" i="1" dirty="0" smtClean="0">
                <a:sym typeface="Wingdings"/>
              </a:rPr>
              <a:t> = 1000x10</a:t>
            </a:r>
            <a:r>
              <a:rPr lang="en-US" sz="1700" i="1" baseline="30000" dirty="0" smtClean="0">
                <a:sym typeface="Wingdings"/>
              </a:rPr>
              <a:t>-7 </a:t>
            </a:r>
            <a:r>
              <a:rPr lang="en-US" sz="1700" i="1" dirty="0" err="1" smtClean="0">
                <a:sym typeface="Wingdings"/>
              </a:rPr>
              <a:t>m.rad</a:t>
            </a:r>
            <a:endParaRPr lang="en-US" sz="1700" i="1" dirty="0">
              <a:sym typeface="Wingdings"/>
            </a:endParaRPr>
          </a:p>
          <a:p>
            <a:pPr marL="742932" lvl="1" indent="-285744">
              <a:buFont typeface="Arial" charset="0"/>
              <a:buChar char="•"/>
            </a:pPr>
            <a:endParaRPr lang="en-US" sz="1700" i="1" dirty="0" smtClean="0">
              <a:sym typeface="Wingdings"/>
            </a:endParaRPr>
          </a:p>
          <a:p>
            <a:pPr marL="457188" lvl="1"/>
            <a:r>
              <a:rPr lang="en-US" sz="1700" i="1" u="sng" dirty="0" smtClean="0">
                <a:solidFill>
                  <a:srgbClr val="001BD0"/>
                </a:solidFill>
                <a:sym typeface="Wingdings"/>
              </a:rPr>
              <a:t>RF PARAMETERS</a:t>
            </a: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 smtClean="0">
                <a:sym typeface="Wingdings"/>
              </a:rPr>
              <a:t>Gradient = 20 MV/m</a:t>
            </a: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 smtClean="0">
                <a:sym typeface="Wingdings"/>
              </a:rPr>
              <a:t>Cavity Length = 1.5 m</a:t>
            </a: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 smtClean="0">
                <a:sym typeface="Wingdings"/>
              </a:rPr>
              <a:t>f = 2.0 GHz</a:t>
            </a: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>
                <a:sym typeface="Wingdings"/>
              </a:rPr>
              <a:t>Phase a</a:t>
            </a:r>
            <a:r>
              <a:rPr lang="en-US" sz="1700" i="1" dirty="0" smtClean="0">
                <a:sym typeface="Wingdings"/>
              </a:rPr>
              <a:t>dvance per </a:t>
            </a:r>
            <a:r>
              <a:rPr lang="en-US" sz="1700" i="1" dirty="0">
                <a:sym typeface="Wingdings"/>
              </a:rPr>
              <a:t>c</a:t>
            </a:r>
            <a:r>
              <a:rPr lang="en-US" sz="1700" i="1" dirty="0" smtClean="0">
                <a:sym typeface="Wingdings"/>
              </a:rPr>
              <a:t>ell </a:t>
            </a:r>
            <a:r>
              <a:rPr lang="en-US" sz="1700" i="1" dirty="0">
                <a:sym typeface="Wingdings"/>
              </a:rPr>
              <a:t>= 2π / </a:t>
            </a:r>
            <a:r>
              <a:rPr lang="en-US" sz="1700" i="1" dirty="0" smtClean="0">
                <a:sym typeface="Wingdings"/>
              </a:rPr>
              <a:t>3</a:t>
            </a:r>
          </a:p>
          <a:p>
            <a:pPr marL="742932" lvl="1" indent="-285744">
              <a:buFont typeface="Arial" charset="0"/>
              <a:buChar char="•"/>
            </a:pPr>
            <a:r>
              <a:rPr lang="en-US" sz="1700" i="1" dirty="0" smtClean="0">
                <a:sym typeface="Wingdings"/>
              </a:rPr>
              <a:t>Filling factor = 74.5%</a:t>
            </a:r>
            <a:endParaRPr lang="en-US" sz="1700" i="1" dirty="0">
              <a:solidFill>
                <a:srgbClr val="FF0000"/>
              </a:solidFill>
              <a:sym typeface="Wingdings"/>
            </a:endParaRPr>
          </a:p>
          <a:p>
            <a:pPr marL="742932" lvl="1" indent="-285744">
              <a:buFont typeface="Arial" charset="0"/>
              <a:buChar char="•"/>
            </a:pPr>
            <a:endParaRPr lang="en-US" sz="1700" i="1" dirty="0">
              <a:sym typeface="Wingdings"/>
            </a:endParaRPr>
          </a:p>
          <a:p>
            <a:pPr marL="457188" lvl="1"/>
            <a:r>
              <a:rPr lang="en-US" sz="1700" i="1" u="sng" dirty="0" smtClean="0">
                <a:solidFill>
                  <a:srgbClr val="001BD0"/>
                </a:solidFill>
                <a:sym typeface="Wingdings"/>
              </a:rPr>
              <a:t>LATTICE PARAMETERS</a:t>
            </a:r>
          </a:p>
          <a:p>
            <a:pPr marL="742938" lvl="1" indent="-285750">
              <a:buFont typeface="Arial" charset="0"/>
              <a:buChar char="•"/>
            </a:pPr>
            <a:r>
              <a:rPr lang="en-US" sz="1700" i="1" dirty="0" smtClean="0">
                <a:sym typeface="Wingdings"/>
              </a:rPr>
              <a:t>Phase advance, µ = 90</a:t>
            </a:r>
            <a:r>
              <a:rPr lang="en-US" sz="1700" i="1" baseline="30000" dirty="0" smtClean="0">
                <a:sym typeface="Wingdings"/>
              </a:rPr>
              <a:t>o</a:t>
            </a:r>
          </a:p>
          <a:p>
            <a:pPr marL="742938" lvl="1" indent="-285750">
              <a:buFont typeface="Arial" charset="0"/>
              <a:buChar char="•"/>
            </a:pPr>
            <a:r>
              <a:rPr lang="en-US" sz="1700" i="1" dirty="0" err="1" smtClean="0">
                <a:sym typeface="Wingdings"/>
              </a:rPr>
              <a:t>Quadrupole</a:t>
            </a:r>
            <a:r>
              <a:rPr lang="en-US" sz="1700" i="1" dirty="0" smtClean="0">
                <a:sym typeface="Wingdings"/>
              </a:rPr>
              <a:t> length = 0.2m</a:t>
            </a:r>
          </a:p>
          <a:p>
            <a:pPr marL="742938" lvl="1" indent="-285750">
              <a:buFont typeface="Arial" charset="0"/>
              <a:buChar char="•"/>
            </a:pPr>
            <a:r>
              <a:rPr lang="en-US" sz="1700" i="1" dirty="0" smtClean="0">
                <a:sym typeface="Wingdings"/>
              </a:rPr>
              <a:t>Drift length = 0.25 m</a:t>
            </a:r>
            <a:endParaRPr lang="en-US" sz="1700" i="1" dirty="0">
              <a:sym typeface="Wingdings"/>
            </a:endParaRPr>
          </a:p>
          <a:p>
            <a:pPr marL="742938" lvl="1" indent="-285750">
              <a:buFont typeface="Arial" charset="0"/>
              <a:buChar char="•"/>
            </a:pPr>
            <a:r>
              <a:rPr lang="en-US" sz="1700" i="1" dirty="0">
                <a:sym typeface="Wingdings"/>
              </a:rPr>
              <a:t>Beam pipe = 2 cm</a:t>
            </a:r>
          </a:p>
          <a:p>
            <a:pPr marL="742938" lvl="1" indent="-285750">
              <a:buFont typeface="Arial" charset="0"/>
              <a:buChar char="•"/>
            </a:pPr>
            <a:r>
              <a:rPr lang="en-US" sz="1700" i="1" dirty="0" err="1">
                <a:sym typeface="Wingdings"/>
              </a:rPr>
              <a:t>Quadrupole</a:t>
            </a:r>
            <a:r>
              <a:rPr lang="en-US" sz="1700" i="1" dirty="0">
                <a:sym typeface="Wingdings"/>
              </a:rPr>
              <a:t> radius = 5 </a:t>
            </a:r>
            <a:r>
              <a:rPr lang="en-US" sz="1700" i="1" dirty="0" smtClean="0">
                <a:sym typeface="Wingdings"/>
              </a:rPr>
              <a:t>cm</a:t>
            </a:r>
          </a:p>
          <a:p>
            <a:pPr marL="742938" lvl="1" indent="-285750">
              <a:buFont typeface="Arial" charset="0"/>
              <a:buChar char="•"/>
            </a:pPr>
            <a:endParaRPr lang="en-US" i="1" dirty="0">
              <a:sym typeface="Wingdings"/>
            </a:endParaRPr>
          </a:p>
          <a:p>
            <a:pPr marL="742938" lvl="1" indent="-285750">
              <a:buFont typeface="Arial" charset="0"/>
              <a:buChar char="•"/>
            </a:pPr>
            <a:endParaRPr lang="en-US" i="1" dirty="0">
              <a:sym typeface="Wingdings"/>
            </a:endParaRPr>
          </a:p>
          <a:p>
            <a:pPr marL="742932" lvl="1" indent="-285744">
              <a:buFont typeface="Arial" charset="0"/>
              <a:buChar char="•"/>
            </a:pPr>
            <a:endParaRPr lang="en-US" i="1" dirty="0">
              <a:sym typeface="Wingdings"/>
            </a:endParaRPr>
          </a:p>
          <a:p>
            <a:pPr marL="742932" lvl="1" indent="-285744">
              <a:buFont typeface="Arial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70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100" dirty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7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sz="1100" dirty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sz="1100" dirty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FoDo</a:t>
            </a:r>
            <a:r>
              <a:rPr lang="en-US" dirty="0" smtClean="0">
                <a:solidFill>
                  <a:schemeClr val="bg1"/>
                </a:solidFill>
              </a:rPr>
              <a:t> Cell Designs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97693"/>
            <a:ext cx="12192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1BD0"/>
                </a:solidFill>
              </a:rPr>
              <a:t>5 </a:t>
            </a:r>
            <a:r>
              <a:rPr lang="en-US" dirty="0" err="1" smtClean="0">
                <a:solidFill>
                  <a:srgbClr val="001BD0"/>
                </a:solidFill>
              </a:rPr>
              <a:t>GeV</a:t>
            </a:r>
            <a:r>
              <a:rPr lang="en-US" dirty="0" smtClean="0">
                <a:solidFill>
                  <a:srgbClr val="001BD0"/>
                </a:solidFill>
              </a:rPr>
              <a:t> </a:t>
            </a:r>
            <a:r>
              <a:rPr lang="en-US" dirty="0" err="1" smtClean="0">
                <a:solidFill>
                  <a:srgbClr val="001BD0"/>
                </a:solidFill>
              </a:rPr>
              <a:t>Linac</a:t>
            </a:r>
            <a:r>
              <a:rPr lang="en-US" dirty="0" smtClean="0">
                <a:solidFill>
                  <a:srgbClr val="001BD0"/>
                </a:solidFill>
              </a:rPr>
              <a:t> with 5 </a:t>
            </a:r>
            <a:r>
              <a:rPr lang="en-US" dirty="0" err="1" smtClean="0">
                <a:solidFill>
                  <a:srgbClr val="001BD0"/>
                </a:solidFill>
              </a:rPr>
              <a:t>FoDo</a:t>
            </a:r>
            <a:r>
              <a:rPr lang="en-US" dirty="0" smtClean="0">
                <a:solidFill>
                  <a:srgbClr val="001BD0"/>
                </a:solidFill>
              </a:rPr>
              <a:t> cell sections :</a:t>
            </a:r>
          </a:p>
          <a:p>
            <a:pPr marL="285744" indent="-285744">
              <a:buFont typeface="Arial" charset="0"/>
              <a:buChar char="•"/>
            </a:pPr>
            <a:endParaRPr lang="en-US" dirty="0" smtClean="0"/>
          </a:p>
          <a:p>
            <a:pPr marL="285744" indent="-285744">
              <a:buFont typeface="Arial" charset="0"/>
              <a:buChar char="•"/>
            </a:pPr>
            <a:r>
              <a:rPr lang="en-US" dirty="0" smtClean="0"/>
              <a:t>2 </a:t>
            </a:r>
            <a:r>
              <a:rPr lang="en-US" dirty="0" err="1"/>
              <a:t>FoDo</a:t>
            </a:r>
            <a:r>
              <a:rPr lang="en-US" dirty="0"/>
              <a:t> cells with </a:t>
            </a:r>
            <a:r>
              <a:rPr lang="en-US" b="1" u="sng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accelerating structure </a:t>
            </a:r>
            <a:endParaRPr lang="en-US" i="1" dirty="0">
              <a:sym typeface="Wingdings"/>
            </a:endParaRPr>
          </a:p>
          <a:p>
            <a:pPr marL="285744" indent="-285744">
              <a:buFont typeface="Arial" charset="0"/>
              <a:buChar char="•"/>
            </a:pPr>
            <a:endParaRPr lang="en-US" dirty="0" smtClean="0"/>
          </a:p>
          <a:p>
            <a:pPr marL="285744" indent="-285744">
              <a:buFont typeface="Arial" charset="0"/>
              <a:buChar char="•"/>
            </a:pP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/>
              <a:t>FoDo</a:t>
            </a:r>
            <a:r>
              <a:rPr lang="en-US" dirty="0"/>
              <a:t> cells with </a:t>
            </a:r>
            <a:r>
              <a:rPr lang="en-US" b="1" u="sng" dirty="0" smtClean="0"/>
              <a:t>six</a:t>
            </a:r>
            <a:r>
              <a:rPr lang="en-US" dirty="0" smtClean="0"/>
              <a:t> </a:t>
            </a:r>
            <a:r>
              <a:rPr lang="en-US" dirty="0"/>
              <a:t>accelerating </a:t>
            </a:r>
            <a:r>
              <a:rPr lang="en-US" dirty="0" smtClean="0"/>
              <a:t>structures</a:t>
            </a:r>
          </a:p>
          <a:p>
            <a:pPr marL="285744" indent="-285744">
              <a:buFont typeface="Arial" charset="0"/>
              <a:buChar char="•"/>
            </a:pPr>
            <a:endParaRPr lang="en-US" dirty="0" smtClean="0"/>
          </a:p>
          <a:p>
            <a:pPr marL="285744" indent="-285744">
              <a:buFont typeface="Arial" charset="0"/>
              <a:buChar char="•"/>
            </a:pPr>
            <a:r>
              <a:rPr lang="en-US" dirty="0" smtClean="0"/>
              <a:t>2 </a:t>
            </a:r>
            <a:r>
              <a:rPr lang="en-US" dirty="0" err="1"/>
              <a:t>FoDo</a:t>
            </a:r>
            <a:r>
              <a:rPr lang="en-US" dirty="0"/>
              <a:t> cells with </a:t>
            </a:r>
            <a:r>
              <a:rPr lang="en-US" b="1" u="sng" dirty="0" smtClean="0"/>
              <a:t>twelve</a:t>
            </a:r>
            <a:r>
              <a:rPr lang="en-US" dirty="0" smtClean="0"/>
              <a:t> </a:t>
            </a:r>
            <a:r>
              <a:rPr lang="en-US" dirty="0"/>
              <a:t>accelerating </a:t>
            </a:r>
            <a:r>
              <a:rPr lang="en-US" dirty="0" smtClean="0"/>
              <a:t>structures</a:t>
            </a:r>
          </a:p>
          <a:p>
            <a:pPr marL="285744" indent="-285744">
              <a:buFont typeface="Arial" charset="0"/>
              <a:buChar char="•"/>
            </a:pPr>
            <a:endParaRPr lang="en-US" dirty="0"/>
          </a:p>
          <a:p>
            <a:pPr marL="285744" indent="-285744">
              <a:buFont typeface="Arial" charset="0"/>
              <a:buChar char="•"/>
            </a:pPr>
            <a:r>
              <a:rPr lang="en-US" dirty="0" smtClean="0"/>
              <a:t>3 </a:t>
            </a:r>
            <a:r>
              <a:rPr lang="en-US" dirty="0" err="1" smtClean="0"/>
              <a:t>FoDo</a:t>
            </a:r>
            <a:r>
              <a:rPr lang="en-US" dirty="0" smtClean="0"/>
              <a:t> cells with </a:t>
            </a:r>
            <a:r>
              <a:rPr lang="en-US" b="1" u="sng" dirty="0" smtClean="0"/>
              <a:t>eighteen</a:t>
            </a:r>
            <a:r>
              <a:rPr lang="en-US" dirty="0" smtClean="0"/>
              <a:t> accelerating structures</a:t>
            </a:r>
          </a:p>
          <a:p>
            <a:pPr marL="285744" indent="-285744">
              <a:buFont typeface="Arial" charset="0"/>
              <a:buChar char="•"/>
            </a:pPr>
            <a:endParaRPr lang="en-US" dirty="0"/>
          </a:p>
          <a:p>
            <a:pPr marL="285744" indent="-285744">
              <a:buFont typeface="Arial" charset="0"/>
              <a:buChar char="•"/>
            </a:pPr>
            <a:r>
              <a:rPr lang="en-US" dirty="0" smtClean="0"/>
              <a:t>3 </a:t>
            </a:r>
            <a:r>
              <a:rPr lang="en-US" dirty="0" err="1" smtClean="0"/>
              <a:t>FoDo</a:t>
            </a:r>
            <a:r>
              <a:rPr lang="en-US" dirty="0" smtClean="0"/>
              <a:t> cells with </a:t>
            </a:r>
            <a:r>
              <a:rPr lang="en-US" b="1" u="sng" dirty="0" smtClean="0"/>
              <a:t>twenty four </a:t>
            </a:r>
            <a:r>
              <a:rPr lang="en-US" dirty="0" smtClean="0"/>
              <a:t>accelerating structures</a:t>
            </a:r>
          </a:p>
          <a:p>
            <a:endParaRPr lang="en-US" dirty="0" smtClean="0"/>
          </a:p>
          <a:p>
            <a:pPr marL="285744" indent="-285744">
              <a:buFont typeface="Arial" charset="0"/>
              <a:buChar char="•"/>
            </a:pPr>
            <a:r>
              <a:rPr lang="en-US" dirty="0" smtClean="0"/>
              <a:t>Total </a:t>
            </a:r>
            <a:r>
              <a:rPr lang="en-US" dirty="0"/>
              <a:t>length of the </a:t>
            </a:r>
            <a:r>
              <a:rPr lang="en-US" dirty="0" err="1"/>
              <a:t>linac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b="1" i="1" dirty="0" smtClean="0">
                <a:solidFill>
                  <a:srgbClr val="FF0000"/>
                </a:solidFill>
              </a:rPr>
              <a:t>354 m</a:t>
            </a:r>
          </a:p>
          <a:p>
            <a:pPr marL="285744" indent="-285744">
              <a:buFont typeface="Arial" charset="0"/>
              <a:buChar char="•"/>
            </a:pPr>
            <a:endParaRPr lang="en-US" b="1" i="1" dirty="0">
              <a:solidFill>
                <a:srgbClr val="FF0000"/>
              </a:solidFill>
            </a:endParaRPr>
          </a:p>
          <a:p>
            <a:pPr marL="285744" indent="-285744">
              <a:buFont typeface="Arial" charset="0"/>
              <a:buChar char="•"/>
            </a:pPr>
            <a:r>
              <a:rPr lang="en-US" dirty="0" smtClean="0"/>
              <a:t>Total </a:t>
            </a:r>
            <a:r>
              <a:rPr lang="en-US" dirty="0"/>
              <a:t>number of </a:t>
            </a:r>
            <a:r>
              <a:rPr lang="en-US" dirty="0" err="1"/>
              <a:t>quadrupoles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b="1" i="1" dirty="0" smtClean="0">
                <a:solidFill>
                  <a:srgbClr val="FF0000"/>
                </a:solidFill>
              </a:rPr>
              <a:t>45 (29 </a:t>
            </a:r>
            <a:r>
              <a:rPr lang="en-US" b="1" i="1" dirty="0" err="1" smtClean="0">
                <a:solidFill>
                  <a:srgbClr val="FF0000"/>
                </a:solidFill>
              </a:rPr>
              <a:t>Quadrupoles</a:t>
            </a:r>
            <a:r>
              <a:rPr lang="en-US" b="1" i="1" dirty="0" smtClean="0">
                <a:solidFill>
                  <a:srgbClr val="FF0000"/>
                </a:solidFill>
              </a:rPr>
              <a:t> from </a:t>
            </a:r>
            <a:r>
              <a:rPr lang="en-US" b="1" i="1" dirty="0" err="1" smtClean="0">
                <a:solidFill>
                  <a:srgbClr val="FF0000"/>
                </a:solidFill>
              </a:rPr>
              <a:t>beamline</a:t>
            </a:r>
            <a:r>
              <a:rPr lang="en-US" b="1" i="1" dirty="0" smtClean="0">
                <a:solidFill>
                  <a:srgbClr val="FF0000"/>
                </a:solidFill>
              </a:rPr>
              <a:t>, 16 </a:t>
            </a:r>
            <a:r>
              <a:rPr lang="en-US" b="1" i="1" dirty="0" err="1" smtClean="0">
                <a:solidFill>
                  <a:srgbClr val="FF0000"/>
                </a:solidFill>
              </a:rPr>
              <a:t>Quadrupoles</a:t>
            </a:r>
            <a:r>
              <a:rPr lang="en-US" b="1" i="1" dirty="0" smtClean="0">
                <a:solidFill>
                  <a:srgbClr val="FF0000"/>
                </a:solidFill>
              </a:rPr>
              <a:t> from matching sections)</a:t>
            </a:r>
          </a:p>
          <a:p>
            <a:pPr marL="285744" indent="-285744">
              <a:buFont typeface="Arial" charset="0"/>
              <a:buChar char="•"/>
            </a:pP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14" y="506847"/>
            <a:ext cx="2014358" cy="14142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flipH="1">
            <a:off x="2035648" y="1065327"/>
            <a:ext cx="235604" cy="2000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" smtClean="0"/>
              <a:t>M</a:t>
            </a:r>
            <a:endParaRPr lang="en-US" sz="7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4263906" y="1065327"/>
            <a:ext cx="235604" cy="2000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" smtClean="0"/>
              <a:t>M</a:t>
            </a:r>
            <a:endParaRPr lang="en-US" sz="700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6620887" y="1065327"/>
            <a:ext cx="235604" cy="2000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" smtClean="0"/>
              <a:t>M</a:t>
            </a:r>
            <a:endParaRPr lang="en-US" sz="700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11285110" y="1102786"/>
            <a:ext cx="235604" cy="2000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" smtClean="0"/>
              <a:t>M</a:t>
            </a:r>
            <a:endParaRPr lang="en-US" sz="700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8993010" y="1065326"/>
            <a:ext cx="235604" cy="2000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" smtClean="0"/>
              <a:t>M</a:t>
            </a:r>
            <a:endParaRPr lang="en-US" sz="700" dirty="0"/>
          </a:p>
        </p:txBody>
      </p:sp>
      <p:sp>
        <p:nvSpPr>
          <p:cNvPr id="7" name="Rectangle 6"/>
          <p:cNvSpPr/>
          <p:nvPr/>
        </p:nvSpPr>
        <p:spPr>
          <a:xfrm>
            <a:off x="11692476" y="659757"/>
            <a:ext cx="168510" cy="10075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860986" y="659757"/>
            <a:ext cx="171762" cy="100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" y="513148"/>
            <a:ext cx="2014358" cy="14142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2" y="506847"/>
            <a:ext cx="2014358" cy="14142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4" y="506847"/>
            <a:ext cx="2014358" cy="14142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14" y="523709"/>
            <a:ext cx="2014358" cy="141422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539246" y="1667349"/>
            <a:ext cx="67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2" name="Frame 1"/>
          <p:cNvSpPr/>
          <p:nvPr/>
        </p:nvSpPr>
        <p:spPr>
          <a:xfrm>
            <a:off x="21290" y="1667349"/>
            <a:ext cx="11332510" cy="270582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90" y="1667349"/>
            <a:ext cx="11332510" cy="25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290" y="1704808"/>
            <a:ext cx="11517956" cy="270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97611" y="1695424"/>
            <a:ext cx="137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354 m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18457" y="760072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x3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502033" y="760072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x3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965875" y="771303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 x6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805744" y="760072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 x6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316092" y="772552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 x9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8155961" y="778888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 x9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9600633" y="586637"/>
            <a:ext cx="42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 x12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0426889" y="586637"/>
            <a:ext cx="42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 x12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8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FoDo</a:t>
            </a:r>
            <a:r>
              <a:rPr lang="en-US" dirty="0" smtClean="0">
                <a:solidFill>
                  <a:schemeClr val="bg1"/>
                </a:solidFill>
              </a:rPr>
              <a:t> Cell Designs: Optimization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048029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1BD0"/>
                </a:solidFill>
              </a:rPr>
              <a:t>5 </a:t>
            </a:r>
            <a:r>
              <a:rPr lang="en-US" dirty="0" err="1" smtClean="0">
                <a:solidFill>
                  <a:srgbClr val="001BD0"/>
                </a:solidFill>
              </a:rPr>
              <a:t>GeV</a:t>
            </a:r>
            <a:r>
              <a:rPr lang="en-US" dirty="0" smtClean="0">
                <a:solidFill>
                  <a:srgbClr val="001BD0"/>
                </a:solidFill>
              </a:rPr>
              <a:t> </a:t>
            </a:r>
            <a:r>
              <a:rPr lang="en-US" dirty="0" err="1" smtClean="0">
                <a:solidFill>
                  <a:srgbClr val="001BD0"/>
                </a:solidFill>
              </a:rPr>
              <a:t>Linac</a:t>
            </a:r>
            <a:r>
              <a:rPr lang="en-US" dirty="0" smtClean="0">
                <a:solidFill>
                  <a:srgbClr val="001BD0"/>
                </a:solidFill>
              </a:rPr>
              <a:t> with </a:t>
            </a:r>
            <a:r>
              <a:rPr lang="en-US" dirty="0">
                <a:solidFill>
                  <a:srgbClr val="001BD0"/>
                </a:solidFill>
              </a:rPr>
              <a:t>5 </a:t>
            </a:r>
            <a:r>
              <a:rPr lang="en-US" dirty="0" err="1">
                <a:solidFill>
                  <a:srgbClr val="001BD0"/>
                </a:solidFill>
              </a:rPr>
              <a:t>FoDo</a:t>
            </a:r>
            <a:r>
              <a:rPr lang="en-US" dirty="0">
                <a:solidFill>
                  <a:srgbClr val="001BD0"/>
                </a:solidFill>
              </a:rPr>
              <a:t> cell sections :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ea typeface="Andale Mono" charset="0"/>
              <a:cs typeface="Andale Mono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ea typeface="Andale Mono" charset="0"/>
              <a:cs typeface="Andale Mo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ea typeface="Andale Mono" charset="0"/>
                <a:cs typeface="Andale Mono" charset="0"/>
              </a:rPr>
              <a:t>Little fluctuation in </a:t>
            </a:r>
            <a:r>
              <a:rPr lang="en-US" dirty="0" err="1" smtClean="0">
                <a:ea typeface="Andale Mono" charset="0"/>
                <a:cs typeface="Andale Mono" charset="0"/>
              </a:rPr>
              <a:t>emittance</a:t>
            </a:r>
            <a:r>
              <a:rPr lang="en-US" dirty="0" smtClean="0">
                <a:ea typeface="Andale Mono" charset="0"/>
                <a:cs typeface="Andale Mono" charset="0"/>
              </a:rPr>
              <a:t> evolution through </a:t>
            </a:r>
            <a:r>
              <a:rPr lang="en-US" dirty="0" err="1" smtClean="0">
                <a:ea typeface="Andale Mono" charset="0"/>
                <a:cs typeface="Andale Mono" charset="0"/>
              </a:rPr>
              <a:t>beamline</a:t>
            </a:r>
            <a:r>
              <a:rPr lang="en-US" dirty="0" smtClean="0">
                <a:ea typeface="Andale Mono" charset="0"/>
                <a:cs typeface="Andale Mono" charset="0"/>
              </a:rPr>
              <a:t> because of the very long </a:t>
            </a:r>
            <a:r>
              <a:rPr lang="en-US" dirty="0" err="1" smtClean="0">
                <a:ea typeface="Andale Mono" charset="0"/>
                <a:cs typeface="Andale Mono" charset="0"/>
              </a:rPr>
              <a:t>FoDo</a:t>
            </a:r>
            <a:r>
              <a:rPr lang="en-US" dirty="0" smtClean="0">
                <a:ea typeface="Andale Mono" charset="0"/>
                <a:cs typeface="Andale Mono" charset="0"/>
              </a:rPr>
              <a:t> cells at the fifth part of </a:t>
            </a:r>
            <a:r>
              <a:rPr lang="en-US" dirty="0" err="1" smtClean="0">
                <a:ea typeface="Andale Mono" charset="0"/>
                <a:cs typeface="Andale Mono" charset="0"/>
              </a:rPr>
              <a:t>linac</a:t>
            </a:r>
            <a:r>
              <a:rPr lang="en-US" dirty="0" smtClean="0">
                <a:ea typeface="Andale Mono" charset="0"/>
                <a:cs typeface="Andale Mono" charset="0"/>
              </a:rPr>
              <a:t> (</a:t>
            </a:r>
            <a:r>
              <a:rPr lang="tr-TR" dirty="0" smtClean="0">
                <a:ea typeface="Andale Mono" charset="0"/>
                <a:cs typeface="Andale Mono" charset="0"/>
              </a:rPr>
              <a:t>~44m)</a:t>
            </a:r>
            <a:r>
              <a:rPr lang="en-US" dirty="0" smtClean="0">
                <a:ea typeface="Andale Mono" charset="0"/>
                <a:cs typeface="Andale Mono" charset="0"/>
              </a:rPr>
              <a:t> for default beam with no misalignments.</a:t>
            </a:r>
          </a:p>
          <a:p>
            <a:endParaRPr lang="en-US" dirty="0" smtClean="0">
              <a:ea typeface="Andale Mono" charset="0"/>
              <a:cs typeface="Andale Mo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ea typeface="Andale Mono" charset="0"/>
                <a:cs typeface="Andale Mono" charset="0"/>
              </a:rPr>
              <a:t>Emittance</a:t>
            </a:r>
            <a:r>
              <a:rPr lang="en-US" dirty="0" smtClean="0">
                <a:ea typeface="Andale Mono" charset="0"/>
                <a:cs typeface="Andale Mono" charset="0"/>
              </a:rPr>
              <a:t> growths </a:t>
            </a:r>
            <a:r>
              <a:rPr lang="en-US" dirty="0" smtClean="0">
                <a:ea typeface="Andale Mono" charset="0"/>
                <a:cs typeface="Andale Mono" charset="0"/>
                <a:sym typeface="Wingdings"/>
              </a:rPr>
              <a:t></a:t>
            </a:r>
            <a:r>
              <a:rPr lang="en-US" dirty="0" smtClean="0">
                <a:ea typeface="Andale Mono" charset="0"/>
                <a:cs typeface="Andale Mono" charset="0"/>
              </a:rPr>
              <a:t> Around 0.9% at “x” and 0.5% at “y” (energy spread = 1% in the simulations)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ea typeface="Andale Mono" charset="0"/>
              <a:cs typeface="Andale Mono" charset="0"/>
            </a:endParaRPr>
          </a:p>
        </p:txBody>
      </p:sp>
      <p:sp>
        <p:nvSpPr>
          <p:cNvPr id="12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9" y="424548"/>
            <a:ext cx="5393803" cy="3595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4548"/>
            <a:ext cx="5434703" cy="36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56354"/>
            <a:ext cx="12192000" cy="501649"/>
          </a:xfrm>
          <a:solidFill>
            <a:srgbClr val="5B9BD5">
              <a:alpha val="30196"/>
            </a:srgb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100" dirty="0"/>
              <a:t>        </a:t>
            </a:r>
          </a:p>
          <a:p>
            <a:r>
              <a:rPr lang="nb-NO" dirty="0" smtClean="0"/>
              <a:t>02.11.2017</a:t>
            </a:r>
            <a:r>
              <a:rPr lang="en-US" dirty="0" smtClean="0"/>
              <a:t>                                </a:t>
            </a:r>
            <a:fld id="{8BAD4649-B5D8-D348-B1CC-56B077BB70CF}" type="slidenum">
              <a:rPr lang="en-US" smtClean="0"/>
              <a:pPr/>
              <a:t>9</a:t>
            </a:fld>
            <a:r>
              <a:rPr lang="en-US" dirty="0" smtClean="0"/>
              <a:t> </a:t>
            </a:r>
            <a:r>
              <a:rPr lang="mr-IN" dirty="0" smtClean="0"/>
              <a:t>/ 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sz="1100" dirty="0"/>
          </a:p>
          <a:p>
            <a:r>
              <a:rPr lang="tr-TR" dirty="0" smtClean="0"/>
              <a:t>Umut Keskin (CERN)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58542" y="6356352"/>
            <a:ext cx="4194858" cy="365125"/>
          </a:xfrm>
        </p:spPr>
        <p:txBody>
          <a:bodyPr/>
          <a:lstStyle/>
          <a:p>
            <a:endParaRPr lang="en-US" sz="1100" dirty="0"/>
          </a:p>
          <a:p>
            <a:r>
              <a:rPr lang="en-US" dirty="0" smtClean="0"/>
              <a:t>Update on the Electron Driver </a:t>
            </a:r>
            <a:r>
              <a:rPr lang="en-US" dirty="0" err="1" smtClean="0"/>
              <a:t>Linac</a:t>
            </a:r>
            <a:r>
              <a:rPr lang="en-US" dirty="0" smtClean="0"/>
              <a:t> for the CLIC Positron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"/>
            <a:ext cx="12192000" cy="369332"/>
          </a:xfrm>
          <a:prstGeom prst="rect">
            <a:avLst/>
          </a:prstGeom>
          <a:solidFill>
            <a:srgbClr val="001BD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FoDo</a:t>
            </a:r>
            <a:r>
              <a:rPr lang="en-US" dirty="0" smtClean="0">
                <a:solidFill>
                  <a:schemeClr val="bg1"/>
                </a:solidFill>
              </a:rPr>
              <a:t> Cell Designs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97693"/>
            <a:ext cx="12192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1BD0"/>
                </a:solidFill>
              </a:rPr>
              <a:t>5 </a:t>
            </a:r>
            <a:r>
              <a:rPr lang="en-US" dirty="0" err="1" smtClean="0">
                <a:solidFill>
                  <a:srgbClr val="001BD0"/>
                </a:solidFill>
              </a:rPr>
              <a:t>GeV</a:t>
            </a:r>
            <a:r>
              <a:rPr lang="en-US" dirty="0">
                <a:solidFill>
                  <a:srgbClr val="001BD0"/>
                </a:solidFill>
              </a:rPr>
              <a:t> </a:t>
            </a:r>
            <a:r>
              <a:rPr lang="en-US" dirty="0" err="1" smtClean="0">
                <a:solidFill>
                  <a:srgbClr val="001BD0"/>
                </a:solidFill>
              </a:rPr>
              <a:t>Linac</a:t>
            </a:r>
            <a:r>
              <a:rPr lang="en-US" dirty="0" smtClean="0">
                <a:solidFill>
                  <a:srgbClr val="001BD0"/>
                </a:solidFill>
              </a:rPr>
              <a:t> with 4 </a:t>
            </a:r>
            <a:r>
              <a:rPr lang="en-US" dirty="0" err="1" smtClean="0">
                <a:solidFill>
                  <a:srgbClr val="001BD0"/>
                </a:solidFill>
              </a:rPr>
              <a:t>FoDo</a:t>
            </a:r>
            <a:r>
              <a:rPr lang="en-US" dirty="0" smtClean="0">
                <a:solidFill>
                  <a:srgbClr val="001BD0"/>
                </a:solidFill>
              </a:rPr>
              <a:t> cell sections :</a:t>
            </a:r>
          </a:p>
          <a:p>
            <a:pPr marL="285744" indent="-285744">
              <a:buFont typeface="Arial" charset="0"/>
              <a:buChar char="•"/>
            </a:pPr>
            <a:endParaRPr lang="en-US" dirty="0" smtClean="0"/>
          </a:p>
          <a:p>
            <a:pPr marL="285744" indent="-285744">
              <a:buFont typeface="Arial" charset="0"/>
              <a:buChar char="•"/>
            </a:pPr>
            <a:r>
              <a:rPr lang="en-US" dirty="0" smtClean="0"/>
              <a:t>2 </a:t>
            </a:r>
            <a:r>
              <a:rPr lang="en-US" dirty="0" err="1"/>
              <a:t>FoDo</a:t>
            </a:r>
            <a:r>
              <a:rPr lang="en-US" dirty="0"/>
              <a:t> cells with </a:t>
            </a:r>
            <a:r>
              <a:rPr lang="en-US" b="1" u="sng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accelerating structure </a:t>
            </a:r>
            <a:endParaRPr lang="en-US" i="1" dirty="0">
              <a:sym typeface="Wingdings"/>
            </a:endParaRPr>
          </a:p>
          <a:p>
            <a:pPr marL="285744" indent="-285744">
              <a:buFont typeface="Arial" charset="0"/>
              <a:buChar char="•"/>
            </a:pPr>
            <a:endParaRPr lang="en-US" dirty="0" smtClean="0"/>
          </a:p>
          <a:p>
            <a:pPr marL="285744" indent="-285744">
              <a:buFont typeface="Arial" charset="0"/>
              <a:buChar char="•"/>
            </a:pP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/>
              <a:t>FoDo</a:t>
            </a:r>
            <a:r>
              <a:rPr lang="en-US" dirty="0"/>
              <a:t> cells with </a:t>
            </a:r>
            <a:r>
              <a:rPr lang="en-US" b="1" u="sng" dirty="0" smtClean="0"/>
              <a:t>six</a:t>
            </a:r>
            <a:r>
              <a:rPr lang="en-US" dirty="0" smtClean="0"/>
              <a:t> </a:t>
            </a:r>
            <a:r>
              <a:rPr lang="en-US" dirty="0"/>
              <a:t>accelerating </a:t>
            </a:r>
            <a:r>
              <a:rPr lang="en-US" dirty="0" smtClean="0"/>
              <a:t>structures</a:t>
            </a:r>
          </a:p>
          <a:p>
            <a:pPr marL="285744" indent="-285744">
              <a:buFont typeface="Arial" charset="0"/>
              <a:buChar char="•"/>
            </a:pPr>
            <a:endParaRPr lang="en-US" dirty="0" smtClean="0"/>
          </a:p>
          <a:p>
            <a:pPr marL="285744" indent="-285744">
              <a:buFont typeface="Arial" charset="0"/>
              <a:buChar char="•"/>
            </a:pPr>
            <a:r>
              <a:rPr lang="en-US" dirty="0" smtClean="0"/>
              <a:t>2 </a:t>
            </a:r>
            <a:r>
              <a:rPr lang="en-US" dirty="0" err="1"/>
              <a:t>FoDo</a:t>
            </a:r>
            <a:r>
              <a:rPr lang="en-US" dirty="0"/>
              <a:t> cells with </a:t>
            </a:r>
            <a:r>
              <a:rPr lang="en-US" b="1" u="sng" dirty="0" smtClean="0"/>
              <a:t>twelve</a:t>
            </a:r>
            <a:r>
              <a:rPr lang="en-US" dirty="0" smtClean="0"/>
              <a:t> </a:t>
            </a:r>
            <a:r>
              <a:rPr lang="en-US" dirty="0"/>
              <a:t>accelerating </a:t>
            </a:r>
            <a:r>
              <a:rPr lang="en-US" dirty="0" smtClean="0"/>
              <a:t>structures</a:t>
            </a:r>
          </a:p>
          <a:p>
            <a:pPr marL="285744" indent="-285744">
              <a:buFont typeface="Arial" charset="0"/>
              <a:buChar char="•"/>
            </a:pPr>
            <a:endParaRPr lang="en-US" dirty="0"/>
          </a:p>
          <a:p>
            <a:pPr marL="285744" indent="-285744">
              <a:buFont typeface="Arial" charset="0"/>
              <a:buChar char="•"/>
            </a:pP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FoDo</a:t>
            </a:r>
            <a:r>
              <a:rPr lang="en-US" dirty="0" smtClean="0"/>
              <a:t> cells with </a:t>
            </a:r>
            <a:r>
              <a:rPr lang="en-US" b="1" u="sng" dirty="0" smtClean="0"/>
              <a:t>eighteen</a:t>
            </a:r>
            <a:r>
              <a:rPr lang="en-US" dirty="0" smtClean="0"/>
              <a:t> accelerating structures</a:t>
            </a:r>
          </a:p>
          <a:p>
            <a:endParaRPr lang="en-US" dirty="0" smtClean="0"/>
          </a:p>
          <a:p>
            <a:pPr marL="285744" indent="-285744">
              <a:buFont typeface="Arial" charset="0"/>
              <a:buChar char="•"/>
            </a:pPr>
            <a:r>
              <a:rPr lang="en-US" dirty="0" smtClean="0"/>
              <a:t>Total </a:t>
            </a:r>
            <a:r>
              <a:rPr lang="en-US" dirty="0"/>
              <a:t>length of the </a:t>
            </a:r>
            <a:r>
              <a:rPr lang="en-US" dirty="0" err="1"/>
              <a:t>linac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b="1" i="1" dirty="0" smtClean="0">
                <a:solidFill>
                  <a:srgbClr val="FF0000"/>
                </a:solidFill>
              </a:rPr>
              <a:t>346 m</a:t>
            </a:r>
          </a:p>
          <a:p>
            <a:pPr marL="285744" indent="-285744">
              <a:buFont typeface="Arial" charset="0"/>
              <a:buChar char="•"/>
            </a:pPr>
            <a:endParaRPr lang="en-US" b="1" i="1" dirty="0">
              <a:solidFill>
                <a:srgbClr val="FF0000"/>
              </a:solidFill>
            </a:endParaRPr>
          </a:p>
          <a:p>
            <a:pPr marL="285744" indent="-285744">
              <a:buFont typeface="Arial" charset="0"/>
              <a:buChar char="•"/>
            </a:pPr>
            <a:r>
              <a:rPr lang="en-US" dirty="0" smtClean="0"/>
              <a:t>Total </a:t>
            </a:r>
            <a:r>
              <a:rPr lang="en-US" dirty="0"/>
              <a:t>number of </a:t>
            </a:r>
            <a:r>
              <a:rPr lang="en-US" dirty="0" err="1"/>
              <a:t>quadrupoles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b="1" i="1" dirty="0" smtClean="0">
                <a:solidFill>
                  <a:srgbClr val="FF0000"/>
                </a:solidFill>
              </a:rPr>
              <a:t>43 (30 </a:t>
            </a:r>
            <a:r>
              <a:rPr lang="en-US" b="1" i="1" dirty="0" err="1" smtClean="0">
                <a:solidFill>
                  <a:srgbClr val="FF0000"/>
                </a:solidFill>
              </a:rPr>
              <a:t>Quadrupoles</a:t>
            </a:r>
            <a:r>
              <a:rPr lang="en-US" b="1" i="1" dirty="0" smtClean="0">
                <a:solidFill>
                  <a:srgbClr val="FF0000"/>
                </a:solidFill>
              </a:rPr>
              <a:t> from </a:t>
            </a:r>
            <a:r>
              <a:rPr lang="en-US" b="1" i="1" dirty="0" err="1" smtClean="0">
                <a:solidFill>
                  <a:srgbClr val="FF0000"/>
                </a:solidFill>
              </a:rPr>
              <a:t>beamline</a:t>
            </a:r>
            <a:r>
              <a:rPr lang="en-US" b="1" i="1" dirty="0" smtClean="0">
                <a:solidFill>
                  <a:srgbClr val="FF0000"/>
                </a:solidFill>
              </a:rPr>
              <a:t>, 13 </a:t>
            </a:r>
            <a:r>
              <a:rPr lang="en-US" b="1" i="1" dirty="0" err="1" smtClean="0">
                <a:solidFill>
                  <a:srgbClr val="FF0000"/>
                </a:solidFill>
              </a:rPr>
              <a:t>Quadrupoles</a:t>
            </a:r>
            <a:r>
              <a:rPr lang="en-US" b="1" i="1" dirty="0" smtClean="0">
                <a:solidFill>
                  <a:srgbClr val="FF0000"/>
                </a:solidFill>
              </a:rPr>
              <a:t> from matching sections)</a:t>
            </a:r>
          </a:p>
          <a:p>
            <a:pPr marL="285744" indent="-285744">
              <a:buFont typeface="Arial" charset="0"/>
              <a:buChar char="•"/>
            </a:pP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Footer Placeholder 9"/>
          <p:cNvSpPr txBox="1">
            <a:spLocks/>
          </p:cNvSpPr>
          <p:nvPr/>
        </p:nvSpPr>
        <p:spPr>
          <a:xfrm>
            <a:off x="8083193" y="55562"/>
            <a:ext cx="4114800" cy="285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CLIC Beam Physics Meeting - CERN, 2 November 2017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23" y="575015"/>
            <a:ext cx="2014358" cy="14142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flipH="1">
            <a:off x="2603158" y="1125080"/>
            <a:ext cx="235604" cy="2000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" smtClean="0"/>
              <a:t>M</a:t>
            </a:r>
            <a:endParaRPr lang="en-US" sz="7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5255664" y="1135940"/>
            <a:ext cx="235604" cy="2000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" smtClean="0"/>
              <a:t>M</a:t>
            </a:r>
            <a:endParaRPr lang="en-US" sz="700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8096448" y="1133487"/>
            <a:ext cx="235604" cy="2000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" smtClean="0"/>
              <a:t>M</a:t>
            </a:r>
            <a:endParaRPr lang="en-US" sz="700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10868859" y="1125080"/>
            <a:ext cx="235604" cy="20005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" smtClean="0"/>
              <a:t>M</a:t>
            </a:r>
            <a:endParaRPr lang="en-US" sz="7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4" y="575015"/>
            <a:ext cx="2014358" cy="14142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45" y="584002"/>
            <a:ext cx="2014358" cy="14142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79" y="584002"/>
            <a:ext cx="2014358" cy="141422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217465" y="1743837"/>
            <a:ext cx="67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89367" y="1743837"/>
            <a:ext cx="10579492" cy="24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6004" y="1743837"/>
            <a:ext cx="1084146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86679" y="1743836"/>
            <a:ext cx="137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346 </a:t>
            </a:r>
            <a:r>
              <a:rPr lang="en-US" sz="1400" dirty="0" smtClean="0"/>
              <a:t>m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90845" y="856488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x3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307897" y="860615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x3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197174" y="837059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x6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7051460" y="837059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x6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9089788" y="855913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x9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9917792" y="855913"/>
            <a:ext cx="39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x9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11355457" y="695228"/>
            <a:ext cx="168510" cy="100759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523967" y="695228"/>
            <a:ext cx="171762" cy="100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3908</TotalTime>
  <Words>2313</Words>
  <Application>Microsoft Macintosh PowerPoint</Application>
  <PresentationFormat>Widescreen</PresentationFormat>
  <Paragraphs>576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Andale Mono</vt:lpstr>
      <vt:lpstr>Calibri</vt:lpstr>
      <vt:lpstr>Calibri Light</vt:lpstr>
      <vt:lpstr>Mangal</vt:lpstr>
      <vt:lpstr>Wingdings</vt:lpstr>
      <vt:lpstr>Arial</vt:lpstr>
      <vt:lpstr>Office Theme</vt:lpstr>
      <vt:lpstr>Update on the Electron Driver Linac for the CLIC Positron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Umut Keskin</dc:creator>
  <cp:lastModifiedBy>Umut Keskin</cp:lastModifiedBy>
  <cp:revision>151</cp:revision>
  <cp:lastPrinted>2017-11-02T13:10:09Z</cp:lastPrinted>
  <dcterms:created xsi:type="dcterms:W3CDTF">2017-02-27T10:57:49Z</dcterms:created>
  <dcterms:modified xsi:type="dcterms:W3CDTF">2017-11-02T13:10:28Z</dcterms:modified>
</cp:coreProperties>
</file>