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7"/>
  </p:notesMasterIdLst>
  <p:handoutMasterIdLst>
    <p:handoutMasterId r:id="rId8"/>
  </p:handoutMasterIdLst>
  <p:sldIdLst>
    <p:sldId id="507" r:id="rId2"/>
    <p:sldId id="508" r:id="rId3"/>
    <p:sldId id="512" r:id="rId4"/>
    <p:sldId id="513" r:id="rId5"/>
    <p:sldId id="51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99"/>
    <a:srgbClr val="00CC99"/>
    <a:srgbClr val="00CC66"/>
    <a:srgbClr val="40E0D0"/>
    <a:srgbClr val="FF3300"/>
    <a:srgbClr val="F99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0" autoAdjust="0"/>
    <p:restoredTop sz="94343" autoAdjust="0"/>
  </p:normalViewPr>
  <p:slideViewPr>
    <p:cSldViewPr>
      <p:cViewPr varScale="1">
        <p:scale>
          <a:sx n="73" d="100"/>
          <a:sy n="73" d="100"/>
        </p:scale>
        <p:origin x="16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DB353-5E96-48AF-933C-8B5B26C7B03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A0654-4C52-44EF-A0B2-1F3C82E15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49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255B8-540C-4C0C-83E3-CD28AB507585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692FF-6092-454A-B495-4B881216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692FF-6092-454A-B495-4B8812161E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0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143F-C0DB-4F28-8A52-801405C806C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D9D-A242-4881-AB17-F8CB2E45B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143F-C0DB-4F28-8A52-801405C806C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D9D-A242-4881-AB17-F8CB2E45B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1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143F-C0DB-4F28-8A52-801405C806C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D9D-A242-4881-AB17-F8CB2E45B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3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143F-C0DB-4F28-8A52-801405C806C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D9D-A242-4881-AB17-F8CB2E45B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143F-C0DB-4F28-8A52-801405C806C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D9D-A242-4881-AB17-F8CB2E45B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7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143F-C0DB-4F28-8A52-801405C806C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D9D-A242-4881-AB17-F8CB2E45B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143F-C0DB-4F28-8A52-801405C806C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D9D-A242-4881-AB17-F8CB2E45B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9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143F-C0DB-4F28-8A52-801405C806C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D9D-A242-4881-AB17-F8CB2E45B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4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143F-C0DB-4F28-8A52-801405C806C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D9D-A242-4881-AB17-F8CB2E45B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143F-C0DB-4F28-8A52-801405C806C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D9D-A242-4881-AB17-F8CB2E45B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7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143F-C0DB-4F28-8A52-801405C806C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6D9D-A242-4881-AB17-F8CB2E45B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3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143F-C0DB-4F28-8A52-801405C806C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16D9D-A242-4881-AB17-F8CB2E45B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569" y="1"/>
            <a:ext cx="9207135" cy="6855822"/>
            <a:chOff x="-31569" y="1"/>
            <a:chExt cx="9207135" cy="68558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30618"/>
            <a:stretch/>
          </p:blipFill>
          <p:spPr>
            <a:xfrm>
              <a:off x="-26126" y="1"/>
              <a:ext cx="9170125" cy="1066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5378"/>
            <a:stretch/>
          </p:blipFill>
          <p:spPr>
            <a:xfrm>
              <a:off x="-31569" y="6242889"/>
              <a:ext cx="9207135" cy="612934"/>
            </a:xfrm>
            <a:prstGeom prst="rect">
              <a:avLst/>
            </a:prstGeom>
          </p:spPr>
        </p:pic>
      </p:grpSp>
      <p:grpSp>
        <p:nvGrpSpPr>
          <p:cNvPr id="105" name="Group 104"/>
          <p:cNvGrpSpPr/>
          <p:nvPr/>
        </p:nvGrpSpPr>
        <p:grpSpPr>
          <a:xfrm>
            <a:off x="152400" y="1289594"/>
            <a:ext cx="8743948" cy="5035006"/>
            <a:chOff x="152400" y="1213394"/>
            <a:chExt cx="8743948" cy="50350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883002"/>
              <a:ext cx="5739784" cy="3078811"/>
            </a:xfrm>
            <a:prstGeom prst="rect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</p:pic>
        <p:grpSp>
          <p:nvGrpSpPr>
            <p:cNvPr id="44" name="Group 43"/>
            <p:cNvGrpSpPr/>
            <p:nvPr/>
          </p:nvGrpSpPr>
          <p:grpSpPr>
            <a:xfrm>
              <a:off x="152400" y="5590204"/>
              <a:ext cx="6153695" cy="658196"/>
              <a:chOff x="152400" y="5164354"/>
              <a:chExt cx="6153695" cy="65819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2400" y="5360886"/>
                <a:ext cx="990600" cy="276999"/>
              </a:xfrm>
              <a:prstGeom prst="rect">
                <a:avLst/>
              </a:prstGeom>
              <a:ln>
                <a:solidFill>
                  <a:srgbClr val="009999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Main Beams</a:t>
                </a:r>
                <a:endParaRPr lang="en-US" sz="1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1550126" y="5176219"/>
                    <a:ext cx="2286000" cy="646331"/>
                  </a:xfrm>
                  <a:prstGeom prst="rect">
                    <a:avLst/>
                  </a:prstGeom>
                  <a:ln w="22225">
                    <a:solidFill>
                      <a:srgbClr val="002060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The </a:t>
                    </a:r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MBs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oMath>
                    </a14:m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are </a:t>
                    </a:r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generated initially from in the </a:t>
                    </a: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MB </a:t>
                    </a:r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injectors (6.14 GeV, 1 </a:t>
                    </a: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A, 156 ns, </a:t>
                    </a:r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</a:t>
                    </a: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GHz).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0126" y="5176219"/>
                    <a:ext cx="2286000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604"/>
                    </a:stretch>
                  </a:blipFill>
                  <a:ln w="22225">
                    <a:solidFill>
                      <a:srgbClr val="00206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Down Arrow 40"/>
              <p:cNvSpPr/>
              <p:nvPr/>
            </p:nvSpPr>
            <p:spPr>
              <a:xfrm rot="16200000">
                <a:off x="1190883" y="5387441"/>
                <a:ext cx="324423" cy="213350"/>
              </a:xfrm>
              <a:prstGeom prst="downArrow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256315" y="5164354"/>
                <a:ext cx="2049780" cy="652122"/>
              </a:xfrm>
              <a:prstGeom prst="rect">
                <a:avLst/>
              </a:prstGeom>
              <a:ln>
                <a:solidFill>
                  <a:srgbClr val="009999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MBs are injected to the main LINACs excited by DB and accelerated up to 3TeV.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Down Arrow 42"/>
              <p:cNvSpPr/>
              <p:nvPr/>
            </p:nvSpPr>
            <p:spPr>
              <a:xfrm rot="16200000">
                <a:off x="3884009" y="5345265"/>
                <a:ext cx="324423" cy="213350"/>
              </a:xfrm>
              <a:prstGeom prst="downArrow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6607629" y="1735662"/>
              <a:ext cx="2288719" cy="3674538"/>
              <a:chOff x="6607629" y="1287838"/>
              <a:chExt cx="2288719" cy="367453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206345" y="1287838"/>
                <a:ext cx="1066800" cy="276999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Drive Beams</a:t>
                </a:r>
                <a:endParaRPr lang="en-US" sz="1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6607629" y="1883002"/>
                    <a:ext cx="2286000" cy="830997"/>
                  </a:xfrm>
                  <a:prstGeom prst="rect">
                    <a:avLst/>
                  </a:prstGeom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The DBs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oMath>
                    </a14:m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 first are generated in long trains but low current pulses (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𝐺𝑒𝑉</m:t>
                        </m:r>
                      </m:oMath>
                    </a14:m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4.2A ,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140</m:t>
                        </m:r>
                        <m:r>
                          <a:rPr lang="en-US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oMath>
                    </a14:m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0.5 GHz).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7629" y="1883002"/>
                    <a:ext cx="2286000" cy="8309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348"/>
                    </a:stretch>
                  </a:blip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Rectangle 16"/>
              <p:cNvSpPr/>
              <p:nvPr/>
            </p:nvSpPr>
            <p:spPr>
              <a:xfrm>
                <a:off x="6607629" y="3006038"/>
                <a:ext cx="2286000" cy="83099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bunch multiplication technique DB arrives to short trains but high current pulses  (101 A ,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244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ns, 12 GHz).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610348" y="4131379"/>
                <a:ext cx="2286000" cy="83099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sub </a:t>
                </a:r>
                <a:r>
                  <a:rPr lang="en-US" sz="1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pulses </a:t>
                </a:r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are decelerated in 24 sectors to </a:t>
                </a:r>
                <a:r>
                  <a:rPr lang="en-US" sz="1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produce the RF power needed for the main beam </a:t>
                </a:r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acceleration.</a:t>
                </a:r>
                <a:endParaRPr lang="en-US" sz="1200" dirty="0"/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7587479" y="1613305"/>
                <a:ext cx="314325" cy="20259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Down Arrow 49"/>
              <p:cNvSpPr/>
              <p:nvPr/>
            </p:nvSpPr>
            <p:spPr>
              <a:xfrm>
                <a:off x="7596187" y="2755051"/>
                <a:ext cx="314325" cy="20259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Down Arrow 50"/>
              <p:cNvSpPr/>
              <p:nvPr/>
            </p:nvSpPr>
            <p:spPr>
              <a:xfrm>
                <a:off x="7596186" y="3883658"/>
                <a:ext cx="314325" cy="20259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459768" y="4595690"/>
              <a:ext cx="3264632" cy="699072"/>
              <a:chOff x="1459768" y="4595690"/>
              <a:chExt cx="3264632" cy="699072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>
                <a:off x="1459769" y="4595690"/>
                <a:ext cx="1" cy="526834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4724400" y="4595690"/>
                <a:ext cx="0" cy="526834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ight Brace 90"/>
              <p:cNvSpPr/>
              <p:nvPr/>
            </p:nvSpPr>
            <p:spPr>
              <a:xfrm rot="5400000">
                <a:off x="2960128" y="3530491"/>
                <a:ext cx="263911" cy="3264631"/>
              </a:xfrm>
              <a:prstGeom prst="rightBrac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Bent-Up Arrow 94"/>
            <p:cNvSpPr/>
            <p:nvPr/>
          </p:nvSpPr>
          <p:spPr>
            <a:xfrm rot="10800000">
              <a:off x="457200" y="5269120"/>
              <a:ext cx="2667000" cy="488633"/>
            </a:xfrm>
            <a:prstGeom prst="bentUp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457200" y="1295399"/>
              <a:ext cx="5257801" cy="909695"/>
              <a:chOff x="457200" y="1295399"/>
              <a:chExt cx="5257801" cy="909695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5715000" y="1564837"/>
                <a:ext cx="0" cy="628391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457200" y="1564837"/>
                <a:ext cx="0" cy="640257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ight Brace 99"/>
              <p:cNvSpPr/>
              <p:nvPr/>
            </p:nvSpPr>
            <p:spPr>
              <a:xfrm rot="16200000">
                <a:off x="2927148" y="-1174549"/>
                <a:ext cx="317906" cy="5257801"/>
              </a:xfrm>
              <a:prstGeom prst="rightBrac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Bent-Up Arrow 102"/>
            <p:cNvSpPr/>
            <p:nvPr/>
          </p:nvSpPr>
          <p:spPr>
            <a:xfrm rot="10800000" flipH="1">
              <a:off x="3098075" y="1213394"/>
              <a:ext cx="4777603" cy="521704"/>
            </a:xfrm>
            <a:prstGeom prst="bent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/>
              <p:cNvSpPr/>
              <p:nvPr/>
            </p:nvSpPr>
            <p:spPr>
              <a:xfrm>
                <a:off x="8547100" y="6319089"/>
                <a:ext cx="276170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100" y="6319089"/>
                <a:ext cx="276170" cy="369332"/>
              </a:xfrm>
              <a:prstGeom prst="rect">
                <a:avLst/>
              </a:prstGeom>
              <a:blipFill>
                <a:blip r:embed="rId7"/>
                <a:stretch>
                  <a:fillRect l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11926" y="4527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1.1 Introduction to CLIC (Compact Linear Collider)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126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 Project I</a:t>
            </a:r>
          </a:p>
        </p:txBody>
      </p:sp>
    </p:spTree>
    <p:extLst>
      <p:ext uri="{BB962C8B-B14F-4D97-AF65-F5344CB8AC3E}">
        <p14:creationId xmlns:p14="http://schemas.microsoft.com/office/powerpoint/2010/main" val="10494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569" y="1"/>
            <a:ext cx="9207135" cy="6855822"/>
            <a:chOff x="-31569" y="1"/>
            <a:chExt cx="9207135" cy="68558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30618"/>
            <a:stretch/>
          </p:blipFill>
          <p:spPr>
            <a:xfrm>
              <a:off x="-26126" y="1"/>
              <a:ext cx="9170125" cy="1066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5378"/>
            <a:stretch/>
          </p:blipFill>
          <p:spPr>
            <a:xfrm>
              <a:off x="-31569" y="6242889"/>
              <a:ext cx="9207135" cy="61293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547100" y="6319089"/>
                <a:ext cx="276170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100" y="6319089"/>
                <a:ext cx="276170" cy="369332"/>
              </a:xfrm>
              <a:prstGeom prst="rect">
                <a:avLst/>
              </a:prstGeom>
              <a:blipFill>
                <a:blip r:embed="rId4"/>
                <a:stretch>
                  <a:fillRect l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990600" y="1116874"/>
            <a:ext cx="7086600" cy="2773075"/>
            <a:chOff x="990600" y="1289990"/>
            <a:chExt cx="7086600" cy="27730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675564"/>
              <a:ext cx="7086600" cy="238750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606974" y="1289990"/>
              <a:ext cx="1943102" cy="312402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CLIC Positron Source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021" y="4343390"/>
                <a:ext cx="1895211" cy="671126"/>
              </a:xfrm>
              <a:prstGeom prst="rect">
                <a:avLst/>
              </a:prstGeom>
              <a:ln>
                <a:solidFill>
                  <a:srgbClr val="009999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injector: </a:t>
                </a:r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high 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beam is generated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 GeV, 5 A, 312 ns, 50 Hz). 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1" y="4343390"/>
                <a:ext cx="1895211" cy="671126"/>
              </a:xfrm>
              <a:prstGeom prst="rect">
                <a:avLst/>
              </a:prstGeom>
              <a:blipFill>
                <a:blip r:embed="rId6"/>
                <a:stretch>
                  <a:fillRect b="-885"/>
                </a:stretch>
              </a:blipFill>
              <a:ln>
                <a:solidFill>
                  <a:srgbClr val="0099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>
          <a:xfrm rot="16200000">
            <a:off x="2005137" y="4591328"/>
            <a:ext cx="324423" cy="213350"/>
          </a:xfrm>
          <a:prstGeom prst="downArrow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06677" y="5334000"/>
            <a:ext cx="8624767" cy="947776"/>
            <a:chOff x="106677" y="5414618"/>
            <a:chExt cx="8624767" cy="947776"/>
          </a:xfrm>
        </p:grpSpPr>
        <p:sp>
          <p:nvSpPr>
            <p:cNvPr id="16" name="Rectangle 15"/>
            <p:cNvSpPr/>
            <p:nvPr/>
          </p:nvSpPr>
          <p:spPr>
            <a:xfrm>
              <a:off x="685800" y="5813370"/>
              <a:ext cx="727148" cy="276999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Booster: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Bent-Up Arrow 2"/>
            <p:cNvSpPr/>
            <p:nvPr/>
          </p:nvSpPr>
          <p:spPr>
            <a:xfrm rot="5400000">
              <a:off x="44318" y="5476977"/>
              <a:ext cx="670777" cy="546060"/>
            </a:xfrm>
            <a:prstGeom prst="bentUpArrow">
              <a:avLst>
                <a:gd name="adj1" fmla="val 19564"/>
                <a:gd name="adj2" fmla="val 25000"/>
                <a:gd name="adj3" fmla="val 17752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99398" y="5631441"/>
              <a:ext cx="2233752" cy="276999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Chicanes: More compression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99398" y="6085395"/>
              <a:ext cx="2233752" cy="276999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Accelerators: More acceleration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1674223" y="5769940"/>
              <a:ext cx="106675" cy="472949"/>
            </a:xfrm>
            <a:prstGeom prst="leftBrace">
              <a:avLst/>
            </a:prstGeom>
            <a:ln>
              <a:solidFill>
                <a:srgbClr val="00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6" idx="3"/>
              <a:endCxn id="19" idx="1"/>
            </p:cNvCxnSpPr>
            <p:nvPr/>
          </p:nvCxnSpPr>
          <p:spPr>
            <a:xfrm>
              <a:off x="1412948" y="5951870"/>
              <a:ext cx="261275" cy="54545"/>
            </a:xfrm>
            <a:prstGeom prst="straightConnector1">
              <a:avLst/>
            </a:prstGeom>
            <a:ln>
              <a:solidFill>
                <a:srgbClr val="00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own Arrow 22"/>
            <p:cNvSpPr/>
            <p:nvPr/>
          </p:nvSpPr>
          <p:spPr>
            <a:xfrm rot="16200000">
              <a:off x="4096275" y="5900851"/>
              <a:ext cx="324423" cy="213350"/>
            </a:xfrm>
            <a:prstGeom prst="downArrow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419600" y="5840642"/>
                  <a:ext cx="1972506" cy="276999"/>
                </a:xfrm>
                <a:prstGeom prst="rect">
                  <a:avLst/>
                </a:prstGeom>
                <a:ln>
                  <a:solidFill>
                    <a:srgbClr val="009999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 GeV, 1 GHz, 1 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beam.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5840642"/>
                  <a:ext cx="1972506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14894"/>
                  </a:stretch>
                </a:blipFill>
                <a:ln>
                  <a:solidFill>
                    <a:srgbClr val="0099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758938" y="5645382"/>
                  <a:ext cx="1972506" cy="646331"/>
                </a:xfrm>
                <a:prstGeom prst="rect">
                  <a:avLst/>
                </a:prstGeom>
                <a:ln>
                  <a:solidFill>
                    <a:srgbClr val="009999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DR: decreases the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12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beam emittance hundreds times and duplicates its frequency.  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938" y="5645382"/>
                  <a:ext cx="1972506" cy="646331"/>
                </a:xfrm>
                <a:prstGeom prst="rect">
                  <a:avLst/>
                </a:prstGeom>
                <a:blipFill>
                  <a:blip r:embed="rId8"/>
                  <a:stretch>
                    <a:fillRect r="-1231" b="-5556"/>
                  </a:stretch>
                </a:blipFill>
                <a:ln>
                  <a:solidFill>
                    <a:srgbClr val="0099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Down Arrow 27"/>
            <p:cNvSpPr/>
            <p:nvPr/>
          </p:nvSpPr>
          <p:spPr>
            <a:xfrm rot="16200000">
              <a:off x="6421464" y="5881941"/>
              <a:ext cx="324423" cy="213350"/>
            </a:xfrm>
            <a:prstGeom prst="downArrow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405853" y="4325597"/>
                <a:ext cx="2421261" cy="646331"/>
              </a:xfrm>
              <a:prstGeom prst="rect">
                <a:avLst/>
              </a:prstGeom>
              <a:ln>
                <a:solidFill>
                  <a:srgbClr val="009999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to be designed very carefully to produce a  high quality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beam from incident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beam. 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853" y="4325597"/>
                <a:ext cx="2421261" cy="646331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  <a:ln>
                <a:solidFill>
                  <a:srgbClr val="0099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2365465" y="3978403"/>
            <a:ext cx="2358935" cy="1358466"/>
            <a:chOff x="2365465" y="3978403"/>
            <a:chExt cx="2358935" cy="1358466"/>
          </a:xfrm>
        </p:grpSpPr>
        <p:sp>
          <p:nvSpPr>
            <p:cNvPr id="32" name="Rectangle 31"/>
            <p:cNvSpPr/>
            <p:nvPr/>
          </p:nvSpPr>
          <p:spPr>
            <a:xfrm>
              <a:off x="2365465" y="4535791"/>
              <a:ext cx="1110336" cy="276999"/>
            </a:xfrm>
            <a:prstGeom prst="rect">
              <a:avLst/>
            </a:prstGeom>
            <a:ln w="25400"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Capture </a:t>
              </a:r>
              <a:r>
                <a:rPr lang="en-US" sz="12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Linac</a:t>
              </a:r>
              <a:r>
                <a:rPr lang="en-US" sz="12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048390" y="3978403"/>
              <a:ext cx="676010" cy="1358466"/>
              <a:chOff x="3695145" y="3978403"/>
              <a:chExt cx="676010" cy="135846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695145" y="3978403"/>
                <a:ext cx="676010" cy="276999"/>
              </a:xfrm>
              <a:prstGeom prst="rect">
                <a:avLst/>
              </a:prstGeom>
              <a:ln>
                <a:solidFill>
                  <a:srgbClr val="00999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Target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695145" y="4350041"/>
                <a:ext cx="676010" cy="276999"/>
              </a:xfrm>
              <a:prstGeom prst="rect">
                <a:avLst/>
              </a:prstGeom>
              <a:ln>
                <a:solidFill>
                  <a:srgbClr val="00999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AMD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695145" y="4711041"/>
                <a:ext cx="676010" cy="276999"/>
              </a:xfrm>
              <a:prstGeom prst="rect">
                <a:avLst/>
              </a:prstGeom>
              <a:ln>
                <a:solidFill>
                  <a:srgbClr val="00999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Acc.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695145" y="5059870"/>
                <a:ext cx="676010" cy="276999"/>
              </a:xfrm>
              <a:prstGeom prst="rect">
                <a:avLst/>
              </a:prstGeom>
              <a:ln>
                <a:solidFill>
                  <a:srgbClr val="00999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Sol.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475801" y="4116902"/>
              <a:ext cx="572589" cy="1081468"/>
              <a:chOff x="3475801" y="4116902"/>
              <a:chExt cx="572589" cy="1081468"/>
            </a:xfrm>
          </p:grpSpPr>
          <p:cxnSp>
            <p:nvCxnSpPr>
              <p:cNvPr id="40" name="Straight Connector 39"/>
              <p:cNvCxnSpPr>
                <a:stCxn id="32" idx="3"/>
              </p:cNvCxnSpPr>
              <p:nvPr/>
            </p:nvCxnSpPr>
            <p:spPr>
              <a:xfrm flipV="1">
                <a:off x="3475801" y="4674290"/>
                <a:ext cx="334199" cy="1"/>
              </a:xfrm>
              <a:prstGeom prst="line">
                <a:avLst/>
              </a:prstGeom>
              <a:ln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810000" y="4116903"/>
                <a:ext cx="0" cy="1081467"/>
              </a:xfrm>
              <a:prstGeom prst="line">
                <a:avLst/>
              </a:prstGeom>
              <a:ln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endCxn id="34" idx="1"/>
              </p:cNvCxnSpPr>
              <p:nvPr/>
            </p:nvCxnSpPr>
            <p:spPr>
              <a:xfrm>
                <a:off x="3810000" y="4116902"/>
                <a:ext cx="238390" cy="1"/>
              </a:xfrm>
              <a:prstGeom prst="straightConnector1">
                <a:avLst/>
              </a:prstGeom>
              <a:ln>
                <a:solidFill>
                  <a:srgbClr val="0099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endCxn id="35" idx="1"/>
              </p:cNvCxnSpPr>
              <p:nvPr/>
            </p:nvCxnSpPr>
            <p:spPr>
              <a:xfrm>
                <a:off x="3810000" y="4488540"/>
                <a:ext cx="238390" cy="1"/>
              </a:xfrm>
              <a:prstGeom prst="straightConnector1">
                <a:avLst/>
              </a:prstGeom>
              <a:ln>
                <a:solidFill>
                  <a:srgbClr val="0099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endCxn id="37" idx="1"/>
              </p:cNvCxnSpPr>
              <p:nvPr/>
            </p:nvCxnSpPr>
            <p:spPr>
              <a:xfrm>
                <a:off x="3810000" y="5198369"/>
                <a:ext cx="238390" cy="1"/>
              </a:xfrm>
              <a:prstGeom prst="straightConnector1">
                <a:avLst/>
              </a:prstGeom>
              <a:ln>
                <a:solidFill>
                  <a:srgbClr val="0099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endCxn id="36" idx="1"/>
              </p:cNvCxnSpPr>
              <p:nvPr/>
            </p:nvCxnSpPr>
            <p:spPr>
              <a:xfrm>
                <a:off x="3810000" y="4849540"/>
                <a:ext cx="238390" cy="1"/>
              </a:xfrm>
              <a:prstGeom prst="straightConnector1">
                <a:avLst/>
              </a:prstGeom>
              <a:ln>
                <a:solidFill>
                  <a:srgbClr val="0099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Down Arrow 56"/>
          <p:cNvSpPr/>
          <p:nvPr/>
        </p:nvSpPr>
        <p:spPr>
          <a:xfrm rot="16200000">
            <a:off x="4973938" y="4531846"/>
            <a:ext cx="324423" cy="213350"/>
          </a:xfrm>
          <a:prstGeom prst="downArrow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11926" y="4527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1.2 CLIC Positron Source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126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 Project I</a:t>
            </a:r>
          </a:p>
        </p:txBody>
      </p:sp>
    </p:spTree>
    <p:extLst>
      <p:ext uri="{BB962C8B-B14F-4D97-AF65-F5344CB8AC3E}">
        <p14:creationId xmlns:p14="http://schemas.microsoft.com/office/powerpoint/2010/main" val="30677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569" y="1"/>
            <a:ext cx="9207135" cy="6855822"/>
            <a:chOff x="-31569" y="1"/>
            <a:chExt cx="9207135" cy="68558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30618"/>
            <a:stretch/>
          </p:blipFill>
          <p:spPr>
            <a:xfrm>
              <a:off x="-26126" y="1"/>
              <a:ext cx="9170125" cy="1066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5378"/>
            <a:stretch/>
          </p:blipFill>
          <p:spPr>
            <a:xfrm>
              <a:off x="-31569" y="6242889"/>
              <a:ext cx="9207135" cy="61293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8507911" y="6306026"/>
            <a:ext cx="27617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7" y="1482496"/>
            <a:ext cx="5080743" cy="3192817"/>
          </a:xfrm>
          <a:prstGeom prst="rect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68318" y="1132290"/>
            <a:ext cx="1403020" cy="307777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Capture </a:t>
            </a:r>
            <a:r>
              <a:rPr lang="en-US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28600" y="1648164"/>
            <a:ext cx="8520769" cy="4646976"/>
            <a:chOff x="228600" y="1648164"/>
            <a:chExt cx="8520769" cy="4646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28600" y="5464143"/>
                  <a:ext cx="1752600" cy="830997"/>
                </a:xfrm>
                <a:prstGeom prst="rect">
                  <a:avLst/>
                </a:prstGeom>
                <a:ln>
                  <a:solidFill>
                    <a:srgbClr val="009999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Target: The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beam collides to a hybrid tungsten target and produces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pairs</a:t>
                  </a:r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5464143"/>
                  <a:ext cx="1752600" cy="830997"/>
                </a:xfrm>
                <a:prstGeom prst="rect">
                  <a:avLst/>
                </a:prstGeom>
                <a:blipFill>
                  <a:blip r:embed="rId5"/>
                  <a:stretch>
                    <a:fillRect b="-3597"/>
                  </a:stretch>
                </a:blipFill>
                <a:ln>
                  <a:solidFill>
                    <a:srgbClr val="0099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796265" y="3097289"/>
                  <a:ext cx="1683343" cy="1015663"/>
                </a:xfrm>
                <a:prstGeom prst="rect">
                  <a:avLst/>
                </a:prstGeom>
                <a:ln w="9525">
                  <a:solidFill>
                    <a:srgbClr val="009999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AMD: </a:t>
                  </a:r>
                  <a:r>
                    <a:rPr lang="en-US" sz="12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focuses the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12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pairs in order to be efficiently </a:t>
                  </a:r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capture/remove downstream</a:t>
                  </a:r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265" y="3097289"/>
                  <a:ext cx="1683343" cy="1015663"/>
                </a:xfrm>
                <a:prstGeom prst="rect">
                  <a:avLst/>
                </a:prstGeom>
                <a:blipFill>
                  <a:blip r:embed="rId6"/>
                  <a:stretch>
                    <a:fillRect b="-2959"/>
                  </a:stretch>
                </a:blipFill>
                <a:ln w="9525">
                  <a:solidFill>
                    <a:srgbClr val="0099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3251862" y="5464143"/>
                  <a:ext cx="1828802" cy="830997"/>
                </a:xfrm>
                <a:prstGeom prst="rect">
                  <a:avLst/>
                </a:prstGeom>
                <a:ln>
                  <a:solidFill>
                    <a:srgbClr val="009999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BC: Removes the magnetic field on target and preserve the emittance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12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beams</a:t>
                  </a:r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862" y="5464143"/>
                  <a:ext cx="1828802" cy="830997"/>
                </a:xfrm>
                <a:prstGeom prst="rect">
                  <a:avLst/>
                </a:prstGeom>
                <a:blipFill>
                  <a:blip r:embed="rId7"/>
                  <a:stretch>
                    <a:fillRect r="-1987" b="-3597"/>
                  </a:stretch>
                </a:blipFill>
                <a:ln>
                  <a:solidFill>
                    <a:srgbClr val="0099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066026" y="5179241"/>
                  <a:ext cx="1683343" cy="1015663"/>
                </a:xfrm>
                <a:prstGeom prst="rect">
                  <a:avLst/>
                </a:prstGeom>
                <a:ln w="22225">
                  <a:solidFill>
                    <a:srgbClr val="00206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err="1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Acc</a:t>
                  </a:r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In a right structure, phase and gradient removes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  but accelerates efficiently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up to 200 MeV</a:t>
                  </a:r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6026" y="5179241"/>
                  <a:ext cx="1683343" cy="1015663"/>
                </a:xfrm>
                <a:prstGeom prst="rect">
                  <a:avLst/>
                </a:prstGeom>
                <a:blipFill>
                  <a:blip r:embed="rId8"/>
                  <a:stretch>
                    <a:fillRect r="-1786" b="-2941"/>
                  </a:stretch>
                </a:blipFill>
                <a:ln w="2222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6796265" y="1648164"/>
              <a:ext cx="1683343" cy="646331"/>
            </a:xfrm>
            <a:prstGeom prst="rect">
              <a:avLst/>
            </a:prstGeom>
            <a:ln w="9525"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Sol: Preserves the beam quality against the space charge effect.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981200" y="2294495"/>
              <a:ext cx="5656737" cy="3585147"/>
              <a:chOff x="1981200" y="2294495"/>
              <a:chExt cx="5656737" cy="3585147"/>
            </a:xfrm>
          </p:grpSpPr>
          <p:cxnSp>
            <p:nvCxnSpPr>
              <p:cNvPr id="3" name="Straight Connector 2"/>
              <p:cNvCxnSpPr>
                <a:stCxn id="11" idx="2"/>
              </p:cNvCxnSpPr>
              <p:nvPr/>
            </p:nvCxnSpPr>
            <p:spPr>
              <a:xfrm>
                <a:off x="7637937" y="4112952"/>
                <a:ext cx="0" cy="611448"/>
              </a:xfrm>
              <a:prstGeom prst="line">
                <a:avLst/>
              </a:prstGeom>
              <a:ln w="1905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6553200" y="4724400"/>
                <a:ext cx="512826" cy="454840"/>
              </a:xfrm>
              <a:prstGeom prst="straightConnector1">
                <a:avLst/>
              </a:prstGeom>
              <a:ln w="19050">
                <a:solidFill>
                  <a:srgbClr val="0099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7" idx="2"/>
                <a:endCxn id="11" idx="0"/>
              </p:cNvCxnSpPr>
              <p:nvPr/>
            </p:nvCxnSpPr>
            <p:spPr>
              <a:xfrm>
                <a:off x="7637937" y="2294495"/>
                <a:ext cx="0" cy="802794"/>
              </a:xfrm>
              <a:prstGeom prst="straightConnector1">
                <a:avLst/>
              </a:prstGeom>
              <a:ln w="19050">
                <a:solidFill>
                  <a:srgbClr val="0099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0" idx="3"/>
                <a:endCxn id="14" idx="1"/>
              </p:cNvCxnSpPr>
              <p:nvPr/>
            </p:nvCxnSpPr>
            <p:spPr>
              <a:xfrm>
                <a:off x="1981200" y="5879642"/>
                <a:ext cx="1270662" cy="0"/>
              </a:xfrm>
              <a:prstGeom prst="straightConnector1">
                <a:avLst/>
              </a:prstGeom>
              <a:ln w="19050">
                <a:solidFill>
                  <a:srgbClr val="0099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553200" y="4724400"/>
                <a:ext cx="1084737" cy="0"/>
              </a:xfrm>
              <a:prstGeom prst="line">
                <a:avLst/>
              </a:prstGeom>
              <a:ln w="1905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553200" y="4724400"/>
                <a:ext cx="0" cy="1155242"/>
              </a:xfrm>
              <a:prstGeom prst="line">
                <a:avLst/>
              </a:prstGeom>
              <a:ln w="1905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14" idx="3"/>
              </p:cNvCxnSpPr>
              <p:nvPr/>
            </p:nvCxnSpPr>
            <p:spPr>
              <a:xfrm flipH="1">
                <a:off x="5080664" y="5879642"/>
                <a:ext cx="1472536" cy="0"/>
              </a:xfrm>
              <a:prstGeom prst="line">
                <a:avLst/>
              </a:prstGeom>
              <a:ln w="1905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711926" y="4527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1.2 CLIC Positron Source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126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 Project I</a:t>
            </a:r>
          </a:p>
        </p:txBody>
      </p:sp>
    </p:spTree>
    <p:extLst>
      <p:ext uri="{BB962C8B-B14F-4D97-AF65-F5344CB8AC3E}">
        <p14:creationId xmlns:p14="http://schemas.microsoft.com/office/powerpoint/2010/main" val="33851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569" y="1"/>
            <a:ext cx="9207135" cy="6855822"/>
            <a:chOff x="-31569" y="1"/>
            <a:chExt cx="9207135" cy="68558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30618"/>
            <a:stretch/>
          </p:blipFill>
          <p:spPr>
            <a:xfrm>
              <a:off x="-26126" y="1"/>
              <a:ext cx="9170125" cy="1066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5378"/>
            <a:stretch/>
          </p:blipFill>
          <p:spPr>
            <a:xfrm>
              <a:off x="-31569" y="6242889"/>
              <a:ext cx="9207135" cy="61293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8507911" y="6306026"/>
            <a:ext cx="27617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1"/>
            <a:ext cx="2707782" cy="2209799"/>
          </a:xfrm>
          <a:prstGeom prst="rect">
            <a:avLst/>
          </a:prstGeom>
          <a:ln w="15875">
            <a:solidFill>
              <a:srgbClr val="009999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049091" y="1207813"/>
            <a:ext cx="1066800" cy="276999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Acc. Structure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586962" y="4140076"/>
            <a:ext cx="876424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2"/>
          </p:cNvCxnSpPr>
          <p:nvPr/>
        </p:nvCxnSpPr>
        <p:spPr>
          <a:xfrm>
            <a:off x="4461872" y="3930135"/>
            <a:ext cx="0" cy="20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2"/>
          </p:cNvCxnSpPr>
          <p:nvPr/>
        </p:nvCxnSpPr>
        <p:spPr>
          <a:xfrm>
            <a:off x="7824147" y="3750779"/>
            <a:ext cx="0" cy="385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2936382" y="1447800"/>
            <a:ext cx="5992665" cy="4511958"/>
            <a:chOff x="2936382" y="1828800"/>
            <a:chExt cx="5992665" cy="4511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733800" y="1828800"/>
                  <a:ext cx="2209800" cy="838200"/>
                </a:xfrm>
                <a:prstGeom prst="rect">
                  <a:avLst/>
                </a:prstGeom>
                <a:ln>
                  <a:solidFill>
                    <a:srgbClr val="009999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Aims to preserve </a:t>
                  </a:r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 many as possible of </a:t>
                  </a:r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arrival positrons and in the meantime accelerate them up to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200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𝑀𝑒𝑉</m:t>
                      </m:r>
                    </m:oMath>
                  </a14:m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1828800"/>
                  <a:ext cx="2209800" cy="838200"/>
                </a:xfrm>
                <a:prstGeom prst="rect">
                  <a:avLst/>
                </a:prstGeom>
                <a:blipFill>
                  <a:blip r:embed="rId5"/>
                  <a:stretch>
                    <a:fillRect r="-824" b="-2878"/>
                  </a:stretch>
                </a:blipFill>
                <a:ln>
                  <a:solidFill>
                    <a:srgbClr val="0099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urved Connector 12"/>
            <p:cNvCxnSpPr>
              <a:stCxn id="9" idx="3"/>
              <a:endCxn id="10" idx="1"/>
            </p:cNvCxnSpPr>
            <p:nvPr/>
          </p:nvCxnSpPr>
          <p:spPr>
            <a:xfrm flipV="1">
              <a:off x="2936382" y="2247900"/>
              <a:ext cx="797418" cy="38100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995272" y="2933700"/>
              <a:ext cx="1143000" cy="276999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Requirements: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6972" y="3664804"/>
              <a:ext cx="2209800" cy="646331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Beam dynamics simulations of the particles along the Acc.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existed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PIC codes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 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Bent-Up Arrow 16"/>
            <p:cNvSpPr/>
            <p:nvPr/>
          </p:nvSpPr>
          <p:spPr>
            <a:xfrm rot="5400000">
              <a:off x="4292236" y="2552700"/>
              <a:ext cx="533400" cy="762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19247" y="2135554"/>
              <a:ext cx="2209800" cy="830997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Development a novel accurate and fast analytical model describing the beam-cavity interactions in this case.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20638" y="3485448"/>
              <a:ext cx="1407018" cy="646331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Providing new PIC codes based on analytical model.  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Curved Connector 21"/>
            <p:cNvCxnSpPr>
              <a:stCxn id="15" idx="3"/>
              <a:endCxn id="18" idx="1"/>
            </p:cNvCxnSpPr>
            <p:nvPr/>
          </p:nvCxnSpPr>
          <p:spPr>
            <a:xfrm flipV="1">
              <a:off x="6138272" y="2551053"/>
              <a:ext cx="580975" cy="521147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5" idx="3"/>
              <a:endCxn id="16" idx="0"/>
            </p:cNvCxnSpPr>
            <p:nvPr/>
          </p:nvCxnSpPr>
          <p:spPr>
            <a:xfrm flipH="1">
              <a:off x="4461872" y="3072200"/>
              <a:ext cx="1676400" cy="592604"/>
            </a:xfrm>
            <a:prstGeom prst="curvedConnector4">
              <a:avLst>
                <a:gd name="adj1" fmla="val -13636"/>
                <a:gd name="adj2" fmla="val 6168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2"/>
              <a:endCxn id="20" idx="0"/>
            </p:cNvCxnSpPr>
            <p:nvPr/>
          </p:nvCxnSpPr>
          <p:spPr>
            <a:xfrm>
              <a:off x="7824147" y="2966551"/>
              <a:ext cx="0" cy="5188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5131526" y="5694427"/>
              <a:ext cx="2209800" cy="646331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Optimization and modification of the structure according to the models. 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32294" y="4756715"/>
              <a:ext cx="906306" cy="461665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time consuming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61872" y="4517599"/>
              <a:ext cx="3362275" cy="3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5527182" y="4756715"/>
              <a:ext cx="1407018" cy="646331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Semi-analytical model for simulations.  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Straight Arrow Connector 42"/>
            <p:cNvCxnSpPr>
              <a:endCxn id="42" idx="0"/>
            </p:cNvCxnSpPr>
            <p:nvPr/>
          </p:nvCxnSpPr>
          <p:spPr>
            <a:xfrm>
              <a:off x="6230691" y="4521926"/>
              <a:ext cx="0" cy="2347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2" idx="2"/>
              <a:endCxn id="51" idx="0"/>
            </p:cNvCxnSpPr>
            <p:nvPr/>
          </p:nvCxnSpPr>
          <p:spPr>
            <a:xfrm>
              <a:off x="6230691" y="5403046"/>
              <a:ext cx="5735" cy="2913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20" idx="3"/>
            </p:cNvCxnSpPr>
            <p:nvPr/>
          </p:nvCxnSpPr>
          <p:spPr>
            <a:xfrm flipH="1">
              <a:off x="8206488" y="3808614"/>
              <a:ext cx="321168" cy="2208977"/>
            </a:xfrm>
            <a:prstGeom prst="bentConnector4">
              <a:avLst>
                <a:gd name="adj1" fmla="val -71178"/>
                <a:gd name="adj2" fmla="val 57315"/>
              </a:avLst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51" idx="3"/>
            </p:cNvCxnSpPr>
            <p:nvPr/>
          </p:nvCxnSpPr>
          <p:spPr>
            <a:xfrm flipH="1">
              <a:off x="7341326" y="6017592"/>
              <a:ext cx="86516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/>
            <p:cNvCxnSpPr>
              <a:stCxn id="19" idx="2"/>
              <a:endCxn id="51" idx="1"/>
            </p:cNvCxnSpPr>
            <p:nvPr/>
          </p:nvCxnSpPr>
          <p:spPr>
            <a:xfrm rot="16200000" flipH="1">
              <a:off x="3958880" y="4844946"/>
              <a:ext cx="799213" cy="1546079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endCxn id="19" idx="0"/>
            </p:cNvCxnSpPr>
            <p:nvPr/>
          </p:nvCxnSpPr>
          <p:spPr>
            <a:xfrm>
              <a:off x="3585447" y="4503548"/>
              <a:ext cx="0" cy="253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711926" y="4527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1.3 BD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imulations and Optimization of Acc. Structure 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6126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 Project I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16315" y="5606958"/>
            <a:ext cx="2209800" cy="641442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 the RF Track code to include these complicated calculations.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6314" y="4577559"/>
            <a:ext cx="2209800" cy="646331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Track code is currently under study for fast optimization of  the whole CLIC positron source.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Straight Arrow Connector 96"/>
          <p:cNvCxnSpPr>
            <a:stCxn id="95" idx="2"/>
            <a:endCxn id="94" idx="0"/>
          </p:cNvCxnSpPr>
          <p:nvPr/>
        </p:nvCxnSpPr>
        <p:spPr>
          <a:xfrm>
            <a:off x="1321214" y="5223890"/>
            <a:ext cx="1" cy="383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916067" y="4045314"/>
            <a:ext cx="802131" cy="276999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Track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Arrow Connector 102"/>
          <p:cNvCxnSpPr>
            <a:stCxn id="102" idx="2"/>
            <a:endCxn id="95" idx="0"/>
          </p:cNvCxnSpPr>
          <p:nvPr/>
        </p:nvCxnSpPr>
        <p:spPr>
          <a:xfrm>
            <a:off x="1317133" y="4322313"/>
            <a:ext cx="4081" cy="255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51" idx="2"/>
          </p:cNvCxnSpPr>
          <p:nvPr/>
        </p:nvCxnSpPr>
        <p:spPr>
          <a:xfrm flipH="1">
            <a:off x="6230691" y="5959758"/>
            <a:ext cx="5735" cy="283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2936383" y="6242889"/>
            <a:ext cx="32943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2936382" y="5927679"/>
            <a:ext cx="0" cy="315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94" idx="3"/>
          </p:cNvCxnSpPr>
          <p:nvPr/>
        </p:nvCxnSpPr>
        <p:spPr>
          <a:xfrm>
            <a:off x="2426115" y="5927679"/>
            <a:ext cx="510267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569" y="1"/>
            <a:ext cx="9207135" cy="6855822"/>
            <a:chOff x="-31569" y="1"/>
            <a:chExt cx="9207135" cy="68558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30618"/>
            <a:stretch/>
          </p:blipFill>
          <p:spPr>
            <a:xfrm>
              <a:off x="-26126" y="1"/>
              <a:ext cx="9170125" cy="10667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t="15378"/>
            <a:stretch/>
          </p:blipFill>
          <p:spPr>
            <a:xfrm>
              <a:off x="-31569" y="6242889"/>
              <a:ext cx="9207135" cy="61293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8507911" y="6306026"/>
            <a:ext cx="27617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1926" y="4527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1.3 BD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imulations and Optimization of Acc. Structure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26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 Project I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724400" y="1219200"/>
            <a:ext cx="4251357" cy="1528565"/>
            <a:chOff x="4724400" y="1799604"/>
            <a:chExt cx="4251357" cy="152856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799604"/>
              <a:ext cx="1823607" cy="1528565"/>
            </a:xfrm>
            <a:prstGeom prst="rect">
              <a:avLst/>
            </a:prstGeom>
            <a:ln w="22225">
              <a:solidFill>
                <a:srgbClr val="009999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1823060"/>
              <a:ext cx="2117757" cy="1505109"/>
            </a:xfrm>
            <a:prstGeom prst="rect">
              <a:avLst/>
            </a:prstGeom>
            <a:ln w="22225">
              <a:solidFill>
                <a:srgbClr val="009999"/>
              </a:solidFill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4724400" y="2914469"/>
            <a:ext cx="3919479" cy="1760686"/>
            <a:chOff x="4845008" y="3794135"/>
            <a:chExt cx="3919479" cy="17606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008" y="3794135"/>
              <a:ext cx="1582389" cy="1760686"/>
            </a:xfrm>
            <a:prstGeom prst="rect">
              <a:avLst/>
            </a:prstGeom>
            <a:ln w="22225">
              <a:solidFill>
                <a:srgbClr val="009999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529" y="4189161"/>
              <a:ext cx="1564958" cy="1009650"/>
            </a:xfrm>
            <a:prstGeom prst="rect">
              <a:avLst/>
            </a:prstGeom>
            <a:ln w="22225">
              <a:solidFill>
                <a:srgbClr val="009999"/>
              </a:solidFill>
            </a:ln>
          </p:spPr>
        </p:pic>
      </p:grpSp>
      <p:grpSp>
        <p:nvGrpSpPr>
          <p:cNvPr id="53" name="Group 52"/>
          <p:cNvGrpSpPr/>
          <p:nvPr/>
        </p:nvGrpSpPr>
        <p:grpSpPr>
          <a:xfrm>
            <a:off x="76200" y="1371600"/>
            <a:ext cx="4078877" cy="2926002"/>
            <a:chOff x="76200" y="1641426"/>
            <a:chExt cx="4078877" cy="2926002"/>
          </a:xfrm>
        </p:grpSpPr>
        <p:sp>
          <p:nvSpPr>
            <p:cNvPr id="4" name="Rectangle 3"/>
            <p:cNvSpPr/>
            <p:nvPr/>
          </p:nvSpPr>
          <p:spPr>
            <a:xfrm>
              <a:off x="76200" y="2835542"/>
              <a:ext cx="1304182" cy="338554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Challenges 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05000" y="3711939"/>
              <a:ext cx="2250077" cy="855489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Complexity of calculations and simulations related to the influence of charged particle beams on RF field and vise versa.  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0" y="1641426"/>
              <a:ext cx="2250077" cy="646331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Positron sources provide normally beams with very large energy spread and emittance.  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>
              <a:stCxn id="4" idx="3"/>
            </p:cNvCxnSpPr>
            <p:nvPr/>
          </p:nvCxnSpPr>
          <p:spPr>
            <a:xfrm>
              <a:off x="1380382" y="3004819"/>
              <a:ext cx="3722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752600" y="1964591"/>
              <a:ext cx="0" cy="10402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1"/>
            </p:cNvCxnSpPr>
            <p:nvPr/>
          </p:nvCxnSpPr>
          <p:spPr>
            <a:xfrm flipH="1" flipV="1">
              <a:off x="1752600" y="1964590"/>
              <a:ext cx="152400" cy="2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752600" y="3004819"/>
              <a:ext cx="0" cy="10402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1752600" y="4030785"/>
              <a:ext cx="152400" cy="2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901734" y="2657427"/>
              <a:ext cx="2250077" cy="830997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Existed PIC codes are not accurate and fast enough for these type of situations and optimizations.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 flipV="1">
              <a:off x="1752600" y="2997926"/>
              <a:ext cx="152400" cy="2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52400" y="4953000"/>
            <a:ext cx="7467600" cy="1471026"/>
            <a:chOff x="152400" y="5052578"/>
            <a:chExt cx="7467600" cy="1471026"/>
          </a:xfrm>
        </p:grpSpPr>
        <p:sp>
          <p:nvSpPr>
            <p:cNvPr id="35" name="Rectangle 34"/>
            <p:cNvSpPr/>
            <p:nvPr/>
          </p:nvSpPr>
          <p:spPr>
            <a:xfrm>
              <a:off x="5369923" y="5105400"/>
              <a:ext cx="2250077" cy="276999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Detailed beam dynamic studies.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0265" y="5341203"/>
              <a:ext cx="2250077" cy="830997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Development of a new analytical model describing the physics behind such injectors is mandatory. 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Curved Right Arrow 37"/>
            <p:cNvSpPr/>
            <p:nvPr/>
          </p:nvSpPr>
          <p:spPr>
            <a:xfrm>
              <a:off x="152400" y="5052578"/>
              <a:ext cx="387865" cy="825729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77141" y="5618974"/>
              <a:ext cx="1312274" cy="276999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Requirements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69923" y="5512526"/>
              <a:ext cx="2250077" cy="461665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Detailed study of beam-cavity interactions.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63392" y="6061939"/>
              <a:ext cx="2250077" cy="461665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PIC simulations &amp; programing.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Straight Arrow Connector 42"/>
            <p:cNvCxnSpPr>
              <a:stCxn id="37" idx="3"/>
              <a:endCxn id="39" idx="1"/>
            </p:cNvCxnSpPr>
            <p:nvPr/>
          </p:nvCxnSpPr>
          <p:spPr>
            <a:xfrm>
              <a:off x="2790342" y="5756702"/>
              <a:ext cx="486799" cy="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9" idx="3"/>
              <a:endCxn id="35" idx="1"/>
            </p:cNvCxnSpPr>
            <p:nvPr/>
          </p:nvCxnSpPr>
          <p:spPr>
            <a:xfrm flipV="1">
              <a:off x="4589415" y="5243900"/>
              <a:ext cx="780508" cy="5135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9" idx="3"/>
              <a:endCxn id="40" idx="1"/>
            </p:cNvCxnSpPr>
            <p:nvPr/>
          </p:nvCxnSpPr>
          <p:spPr>
            <a:xfrm flipV="1">
              <a:off x="4589415" y="5743359"/>
              <a:ext cx="780508" cy="141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9" idx="3"/>
              <a:endCxn id="41" idx="1"/>
            </p:cNvCxnSpPr>
            <p:nvPr/>
          </p:nvCxnSpPr>
          <p:spPr>
            <a:xfrm>
              <a:off x="4589415" y="5757474"/>
              <a:ext cx="773977" cy="535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07" y="5225836"/>
            <a:ext cx="689474" cy="6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3482826</TotalTime>
  <Words>424</Words>
  <Application>Microsoft Office PowerPoint</Application>
  <PresentationFormat>On-screen Show (4:3)</PresentationFormat>
  <Paragraphs>63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</dc:creator>
  <cp:lastModifiedBy>dayyani</cp:lastModifiedBy>
  <cp:revision>3513</cp:revision>
  <dcterms:created xsi:type="dcterms:W3CDTF">2014-07-06T06:13:23Z</dcterms:created>
  <dcterms:modified xsi:type="dcterms:W3CDTF">2020-09-07T09:16:40Z</dcterms:modified>
</cp:coreProperties>
</file>