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7"/>
  </p:notesMasterIdLst>
  <p:sldIdLst>
    <p:sldId id="256" r:id="rId2"/>
    <p:sldId id="257" r:id="rId3"/>
    <p:sldId id="275" r:id="rId4"/>
    <p:sldId id="272" r:id="rId5"/>
    <p:sldId id="260" r:id="rId6"/>
    <p:sldId id="270" r:id="rId7"/>
    <p:sldId id="279" r:id="rId8"/>
    <p:sldId id="341" r:id="rId9"/>
    <p:sldId id="342" r:id="rId10"/>
    <p:sldId id="281" r:id="rId11"/>
    <p:sldId id="289" r:id="rId12"/>
    <p:sldId id="383" r:id="rId13"/>
    <p:sldId id="297" r:id="rId14"/>
    <p:sldId id="322" r:id="rId15"/>
    <p:sldId id="339" r:id="rId16"/>
    <p:sldId id="317" r:id="rId17"/>
    <p:sldId id="321" r:id="rId18"/>
    <p:sldId id="315" r:id="rId19"/>
    <p:sldId id="316" r:id="rId20"/>
    <p:sldId id="300" r:id="rId21"/>
    <p:sldId id="309" r:id="rId22"/>
    <p:sldId id="353" r:id="rId23"/>
    <p:sldId id="357" r:id="rId24"/>
    <p:sldId id="356" r:id="rId25"/>
    <p:sldId id="354" r:id="rId26"/>
    <p:sldId id="302" r:id="rId27"/>
    <p:sldId id="301" r:id="rId28"/>
    <p:sldId id="352" r:id="rId29"/>
    <p:sldId id="324" r:id="rId30"/>
    <p:sldId id="337" r:id="rId31"/>
    <p:sldId id="305" r:id="rId32"/>
    <p:sldId id="303" r:id="rId33"/>
    <p:sldId id="304" r:id="rId34"/>
    <p:sldId id="348" r:id="rId35"/>
    <p:sldId id="361" r:id="rId36"/>
    <p:sldId id="360" r:id="rId37"/>
    <p:sldId id="413" r:id="rId38"/>
    <p:sldId id="363" r:id="rId39"/>
    <p:sldId id="364" r:id="rId40"/>
    <p:sldId id="365" r:id="rId41"/>
    <p:sldId id="416" r:id="rId42"/>
    <p:sldId id="417" r:id="rId43"/>
    <p:sldId id="431" r:id="rId44"/>
    <p:sldId id="432" r:id="rId45"/>
    <p:sldId id="433" r:id="rId46"/>
    <p:sldId id="434" r:id="rId47"/>
    <p:sldId id="435" r:id="rId48"/>
    <p:sldId id="418" r:id="rId49"/>
    <p:sldId id="414" r:id="rId50"/>
    <p:sldId id="419" r:id="rId51"/>
    <p:sldId id="420" r:id="rId52"/>
    <p:sldId id="421" r:id="rId53"/>
    <p:sldId id="422" r:id="rId54"/>
    <p:sldId id="423" r:id="rId55"/>
    <p:sldId id="444" r:id="rId56"/>
    <p:sldId id="445" r:id="rId57"/>
    <p:sldId id="449" r:id="rId58"/>
    <p:sldId id="446" r:id="rId59"/>
    <p:sldId id="447" r:id="rId60"/>
    <p:sldId id="448" r:id="rId61"/>
    <p:sldId id="450" r:id="rId62"/>
    <p:sldId id="438" r:id="rId63"/>
    <p:sldId id="439" r:id="rId64"/>
    <p:sldId id="415" r:id="rId65"/>
    <p:sldId id="440" r:id="rId66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CBAD"/>
    <a:srgbClr val="FF0066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3979" autoAdjust="0"/>
  </p:normalViewPr>
  <p:slideViewPr>
    <p:cSldViewPr snapToGrid="0">
      <p:cViewPr varScale="1">
        <p:scale>
          <a:sx n="61" d="100"/>
          <a:sy n="61" d="100"/>
        </p:scale>
        <p:origin x="98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61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74F4C8-CE42-4DFF-9A2C-21EADBCF996A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5CF8B1F-992E-49EE-922F-22720073A13F}">
      <dgm:prSet phldrT="[Text]" custT="1"/>
      <dgm:spPr>
        <a:ln w="28575">
          <a:noFill/>
        </a:ln>
      </dgm:spPr>
      <dgm:t>
        <a:bodyPr/>
        <a:lstStyle/>
        <a:p>
          <a:r>
            <a:rPr lang="en-US" sz="1800" b="1" dirty="0" smtClean="0"/>
            <a:t>Emission &amp; Initial Acceleration </a:t>
          </a:r>
          <a:endParaRPr lang="en-US" sz="1800" b="1" dirty="0"/>
        </a:p>
      </dgm:t>
    </dgm:pt>
    <dgm:pt modelId="{DA5F94BC-3129-4C72-9012-302BA2A50EAC}" type="parTrans" cxnId="{54F2A174-38E1-4480-B5EE-E8F5D91062DB}">
      <dgm:prSet/>
      <dgm:spPr/>
      <dgm:t>
        <a:bodyPr/>
        <a:lstStyle/>
        <a:p>
          <a:endParaRPr lang="en-US"/>
        </a:p>
      </dgm:t>
    </dgm:pt>
    <dgm:pt modelId="{F4E047DF-3E56-460B-A075-CFB9A9E51DE2}" type="sibTrans" cxnId="{54F2A174-38E1-4480-B5EE-E8F5D91062DB}">
      <dgm:prSet/>
      <dgm:spPr/>
      <dgm:t>
        <a:bodyPr/>
        <a:lstStyle/>
        <a:p>
          <a:endParaRPr lang="en-US"/>
        </a:p>
      </dgm:t>
    </dgm:pt>
    <dgm:pt modelId="{C17436FA-8905-4547-9ABB-A853C04ED4EA}">
      <dgm:prSet phldrT="[Text]" custT="1"/>
      <dgm:spPr>
        <a:ln w="28575">
          <a:noFill/>
        </a:ln>
      </dgm:spPr>
      <dgm:t>
        <a:bodyPr/>
        <a:lstStyle/>
        <a:p>
          <a:r>
            <a:rPr lang="en-US" sz="1400" b="1" dirty="0" smtClean="0"/>
            <a:t>Thermionic cathode </a:t>
          </a:r>
        </a:p>
        <a:p>
          <a:pPr marL="0" indent="234950"/>
          <a:r>
            <a:rPr lang="en-US" sz="1400" b="0" dirty="0" smtClean="0"/>
            <a:t>Gridded-DC gun</a:t>
          </a:r>
        </a:p>
        <a:p>
          <a:pPr marL="0" indent="234950"/>
          <a:r>
            <a:rPr lang="en-US" sz="1400" b="0" dirty="0" smtClean="0"/>
            <a:t>DC gun </a:t>
          </a:r>
        </a:p>
        <a:p>
          <a:pPr marL="0" indent="234950"/>
          <a:r>
            <a:rPr lang="en-US" sz="1400" b="0" dirty="0" smtClean="0"/>
            <a:t>NCRF gun </a:t>
          </a:r>
        </a:p>
        <a:p>
          <a:r>
            <a:rPr lang="en-US" sz="1400" b="1" dirty="0" smtClean="0"/>
            <a:t>Photo-electric cathode </a:t>
          </a:r>
        </a:p>
        <a:p>
          <a:pPr marL="0" indent="234950"/>
          <a:r>
            <a:rPr lang="en-US" sz="1400" b="0" dirty="0" smtClean="0"/>
            <a:t>DC gun </a:t>
          </a:r>
        </a:p>
        <a:p>
          <a:pPr marL="0" indent="234950"/>
          <a:r>
            <a:rPr lang="en-US" sz="1400" b="0" dirty="0" smtClean="0"/>
            <a:t>NCRF gun </a:t>
          </a:r>
        </a:p>
        <a:p>
          <a:pPr marL="0" indent="234950"/>
          <a:r>
            <a:rPr lang="en-US" sz="1400" b="0" dirty="0" smtClean="0"/>
            <a:t>SRF gun </a:t>
          </a:r>
        </a:p>
        <a:p>
          <a:r>
            <a:rPr lang="en-US" sz="1400" b="1" dirty="0" smtClean="0"/>
            <a:t>Field-emission cathode </a:t>
          </a:r>
        </a:p>
        <a:p>
          <a:pPr marL="0" indent="234950"/>
          <a:r>
            <a:rPr lang="en-US" sz="1400" b="0" dirty="0" smtClean="0"/>
            <a:t>Pulsed-DC </a:t>
          </a:r>
        </a:p>
        <a:p>
          <a:pPr marL="0" indent="234950"/>
          <a:r>
            <a:rPr lang="en-US" sz="1400" b="0" dirty="0" smtClean="0"/>
            <a:t>RF </a:t>
          </a:r>
        </a:p>
        <a:p>
          <a:pPr marL="0" indent="234950"/>
          <a:r>
            <a:rPr lang="en-US" sz="1400" b="0" dirty="0" smtClean="0"/>
            <a:t>Pulsed-DC+ </a:t>
          </a:r>
        </a:p>
        <a:p>
          <a:pPr marL="0" indent="234950"/>
          <a:r>
            <a:rPr lang="en-US" sz="1400" b="0" dirty="0" smtClean="0"/>
            <a:t>NCRF </a:t>
          </a:r>
          <a:endParaRPr lang="en-US" sz="1400" b="0" dirty="0"/>
        </a:p>
      </dgm:t>
    </dgm:pt>
    <dgm:pt modelId="{7D9ADAA7-A296-46FE-AC63-1F67A76BF28E}" type="parTrans" cxnId="{D174E9B8-D668-488C-A027-004C8D84966F}">
      <dgm:prSet/>
      <dgm:spPr/>
      <dgm:t>
        <a:bodyPr/>
        <a:lstStyle/>
        <a:p>
          <a:endParaRPr lang="en-US"/>
        </a:p>
      </dgm:t>
    </dgm:pt>
    <dgm:pt modelId="{83FBEFB5-B3D3-4672-A499-3A0FC509A6F9}" type="sibTrans" cxnId="{D174E9B8-D668-488C-A027-004C8D84966F}">
      <dgm:prSet/>
      <dgm:spPr/>
      <dgm:t>
        <a:bodyPr/>
        <a:lstStyle/>
        <a:p>
          <a:endParaRPr lang="en-US"/>
        </a:p>
      </dgm:t>
    </dgm:pt>
    <dgm:pt modelId="{B426FE37-4878-4632-8E53-9540D49F6760}">
      <dgm:prSet phldrT="[Text]" custT="1"/>
      <dgm:spPr/>
      <dgm:t>
        <a:bodyPr/>
        <a:lstStyle/>
        <a:p>
          <a:r>
            <a:rPr lang="en-US" sz="2000" b="1" dirty="0" smtClean="0"/>
            <a:t>Beam </a:t>
          </a:r>
          <a:r>
            <a:rPr lang="en-US" sz="1800" b="1" dirty="0" smtClean="0"/>
            <a:t>Conditioning </a:t>
          </a:r>
          <a:endParaRPr lang="en-US" sz="2000" b="1" dirty="0"/>
        </a:p>
      </dgm:t>
    </dgm:pt>
    <dgm:pt modelId="{35395DAB-0869-4B7B-816E-ABFAC05ACF12}" type="parTrans" cxnId="{E8BE1C5C-23F5-4761-9E4D-03D36F0C1249}">
      <dgm:prSet/>
      <dgm:spPr/>
      <dgm:t>
        <a:bodyPr/>
        <a:lstStyle/>
        <a:p>
          <a:endParaRPr lang="en-US"/>
        </a:p>
      </dgm:t>
    </dgm:pt>
    <dgm:pt modelId="{0DE6B11C-8A9F-4C37-B527-305B5ED5D40A}" type="sibTrans" cxnId="{E8BE1C5C-23F5-4761-9E4D-03D36F0C1249}">
      <dgm:prSet/>
      <dgm:spPr/>
      <dgm:t>
        <a:bodyPr/>
        <a:lstStyle/>
        <a:p>
          <a:endParaRPr lang="en-US"/>
        </a:p>
      </dgm:t>
    </dgm:pt>
    <dgm:pt modelId="{B0F748CE-A300-4756-8F77-9A638CFF4504}">
      <dgm:prSet phldrT="[Text]" custT="1"/>
      <dgm:spPr/>
      <dgm:t>
        <a:bodyPr/>
        <a:lstStyle/>
        <a:p>
          <a:r>
            <a:rPr lang="en-US" sz="1400" b="1" dirty="0" smtClean="0"/>
            <a:t>Emittance compensation </a:t>
          </a:r>
        </a:p>
        <a:p>
          <a:pPr marL="0" indent="234950"/>
          <a:r>
            <a:rPr lang="en-US" sz="1400" b="0" dirty="0" smtClean="0"/>
            <a:t>Solenoid focusing </a:t>
          </a:r>
        </a:p>
        <a:p>
          <a:pPr marL="0" indent="234950"/>
          <a:r>
            <a:rPr lang="en-US" sz="1400" b="0" dirty="0" smtClean="0"/>
            <a:t>RF focusing </a:t>
          </a:r>
        </a:p>
        <a:p>
          <a:pPr marL="0" indent="234950"/>
          <a:r>
            <a:rPr lang="en-US" sz="1400" b="0" dirty="0" smtClean="0"/>
            <a:t>Slice phase space matching </a:t>
          </a:r>
        </a:p>
        <a:p>
          <a:r>
            <a:rPr lang="en-US" sz="1400" b="1" dirty="0" smtClean="0"/>
            <a:t>Ballistic compression</a:t>
          </a:r>
        </a:p>
        <a:p>
          <a:pPr marL="0" indent="234950"/>
          <a:r>
            <a:rPr lang="en-US" sz="1400" b="0" dirty="0" smtClean="0"/>
            <a:t>Fundamental &amp; sub-harmonic RF </a:t>
          </a:r>
        </a:p>
        <a:p>
          <a:pPr marL="0" indent="234950"/>
          <a:r>
            <a:rPr lang="en-US" sz="1400" b="0" dirty="0" smtClean="0"/>
            <a:t>Inductive </a:t>
          </a:r>
          <a:r>
            <a:rPr lang="en-US" sz="1400" b="0" dirty="0" err="1" smtClean="0"/>
            <a:t>linac</a:t>
          </a:r>
          <a:r>
            <a:rPr lang="en-US" sz="1400" b="0" dirty="0" smtClean="0"/>
            <a:t> </a:t>
          </a:r>
        </a:p>
        <a:p>
          <a:r>
            <a:rPr lang="en-US" sz="1400" b="1" dirty="0" smtClean="0"/>
            <a:t>Magnetic compression </a:t>
          </a:r>
        </a:p>
        <a:p>
          <a:pPr marL="0" indent="234950"/>
          <a:r>
            <a:rPr lang="en-US" sz="1400" b="0" dirty="0" smtClean="0"/>
            <a:t>RF harmonic </a:t>
          </a:r>
          <a:r>
            <a:rPr lang="en-US" sz="1400" b="0" dirty="0" err="1" smtClean="0"/>
            <a:t>linearizing</a:t>
          </a:r>
          <a:endParaRPr lang="en-US" sz="1400" b="0" dirty="0" smtClean="0"/>
        </a:p>
        <a:p>
          <a:r>
            <a:rPr lang="en-US" sz="1400" b="1" dirty="0" smtClean="0"/>
            <a:t>RF compression </a:t>
          </a:r>
        </a:p>
        <a:p>
          <a:pPr marL="0" indent="234950"/>
          <a:r>
            <a:rPr lang="en-US" sz="1400" b="0" dirty="0" smtClean="0"/>
            <a:t>Solenoid focusing </a:t>
          </a:r>
        </a:p>
        <a:p>
          <a:pPr marL="0" indent="234950"/>
          <a:r>
            <a:rPr lang="en-US" sz="1400" b="0" dirty="0" smtClean="0"/>
            <a:t>Tapered RF phase bunching </a:t>
          </a:r>
          <a:endParaRPr lang="en-US" sz="1400" b="0" dirty="0"/>
        </a:p>
      </dgm:t>
    </dgm:pt>
    <dgm:pt modelId="{577599FB-C7B0-4C57-9A38-E4D9AE6FBBE0}" type="parTrans" cxnId="{39A012CD-E06E-4F6E-A607-572960DD2AD5}">
      <dgm:prSet/>
      <dgm:spPr/>
      <dgm:t>
        <a:bodyPr/>
        <a:lstStyle/>
        <a:p>
          <a:endParaRPr lang="en-US"/>
        </a:p>
      </dgm:t>
    </dgm:pt>
    <dgm:pt modelId="{B2F1D17E-E96B-4CC4-A078-EAC9DC937714}" type="sibTrans" cxnId="{39A012CD-E06E-4F6E-A607-572960DD2AD5}">
      <dgm:prSet/>
      <dgm:spPr/>
      <dgm:t>
        <a:bodyPr/>
        <a:lstStyle/>
        <a:p>
          <a:endParaRPr lang="en-US"/>
        </a:p>
      </dgm:t>
    </dgm:pt>
    <dgm:pt modelId="{83DA6844-F478-49B2-9CA0-C7B936560A28}">
      <dgm:prSet phldrT="[Text]"/>
      <dgm:spPr/>
      <dgm:t>
        <a:bodyPr/>
        <a:lstStyle/>
        <a:p>
          <a:r>
            <a:rPr lang="en-US" b="1" dirty="0" smtClean="0"/>
            <a:t>Acceleration</a:t>
          </a:r>
          <a:endParaRPr lang="en-US" b="1" dirty="0"/>
        </a:p>
      </dgm:t>
    </dgm:pt>
    <dgm:pt modelId="{04EEE3C9-2502-447E-BE7F-2744C8E010BF}" type="parTrans" cxnId="{C356878E-31BE-4814-BFC3-6C99B1753DBC}">
      <dgm:prSet/>
      <dgm:spPr/>
      <dgm:t>
        <a:bodyPr/>
        <a:lstStyle/>
        <a:p>
          <a:endParaRPr lang="en-US"/>
        </a:p>
      </dgm:t>
    </dgm:pt>
    <dgm:pt modelId="{9B794C81-1C4A-4B75-8C48-0BBB957EFCD0}" type="sibTrans" cxnId="{C356878E-31BE-4814-BFC3-6C99B1753DBC}">
      <dgm:prSet/>
      <dgm:spPr/>
      <dgm:t>
        <a:bodyPr/>
        <a:lstStyle/>
        <a:p>
          <a:endParaRPr lang="en-US"/>
        </a:p>
      </dgm:t>
    </dgm:pt>
    <dgm:pt modelId="{9EC675F6-9CE7-4468-9ABC-2C68B8EB9429}">
      <dgm:prSet phldrT="[Text]" custT="1"/>
      <dgm:spPr/>
      <dgm:t>
        <a:bodyPr/>
        <a:lstStyle/>
        <a:p>
          <a:r>
            <a:rPr lang="en-US" sz="1400" b="1" dirty="0" smtClean="0"/>
            <a:t>Capture into booster</a:t>
          </a:r>
        </a:p>
        <a:p>
          <a:endParaRPr lang="en-US" sz="1400" b="1" dirty="0" smtClean="0"/>
        </a:p>
        <a:p>
          <a:r>
            <a:rPr lang="en-US" sz="1400" b="1" dirty="0" smtClean="0"/>
            <a:t>Emittance preservation</a:t>
          </a:r>
        </a:p>
        <a:p>
          <a:r>
            <a:rPr lang="en-US" sz="1400" b="1" dirty="0" smtClean="0"/>
            <a:t> </a:t>
          </a:r>
        </a:p>
        <a:p>
          <a:r>
            <a:rPr lang="en-US" sz="1400" b="1" dirty="0" smtClean="0"/>
            <a:t>Longitudinal phase space compensation</a:t>
          </a:r>
        </a:p>
        <a:p>
          <a:r>
            <a:rPr lang="en-US" sz="1400" b="1" dirty="0" smtClean="0"/>
            <a:t> </a:t>
          </a:r>
        </a:p>
        <a:p>
          <a:r>
            <a:rPr lang="en-US" sz="1400" b="1" dirty="0" smtClean="0"/>
            <a:t>Chirping for bunch compressors </a:t>
          </a:r>
          <a:endParaRPr lang="en-US" sz="1400" b="1" dirty="0"/>
        </a:p>
      </dgm:t>
    </dgm:pt>
    <dgm:pt modelId="{97696CC5-ADBB-4890-99DD-068A87CFEE2E}" type="parTrans" cxnId="{2538BC0C-3ED4-4370-AA76-348B581364B6}">
      <dgm:prSet/>
      <dgm:spPr/>
      <dgm:t>
        <a:bodyPr/>
        <a:lstStyle/>
        <a:p>
          <a:endParaRPr lang="en-US"/>
        </a:p>
      </dgm:t>
    </dgm:pt>
    <dgm:pt modelId="{DDB75B03-17CA-4876-B14D-CE98FBC747AD}" type="sibTrans" cxnId="{2538BC0C-3ED4-4370-AA76-348B581364B6}">
      <dgm:prSet/>
      <dgm:spPr/>
      <dgm:t>
        <a:bodyPr/>
        <a:lstStyle/>
        <a:p>
          <a:endParaRPr lang="en-US"/>
        </a:p>
      </dgm:t>
    </dgm:pt>
    <dgm:pt modelId="{6A30FAA4-2D34-4DF7-9984-DAA8CE93ECE1}" type="pres">
      <dgm:prSet presAssocID="{F974F4C8-CE42-4DFF-9A2C-21EADBCF996A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6250E2A1-63A1-4596-9A4C-EDEE1E916EED}" type="pres">
      <dgm:prSet presAssocID="{25CF8B1F-992E-49EE-922F-22720073A13F}" presName="posSpace" presStyleCnt="0"/>
      <dgm:spPr/>
    </dgm:pt>
    <dgm:pt modelId="{46EA8B62-1D72-4E51-B6A3-CBBEB6C4AE3E}" type="pres">
      <dgm:prSet presAssocID="{25CF8B1F-992E-49EE-922F-22720073A13F}" presName="vertFlow" presStyleCnt="0"/>
      <dgm:spPr/>
    </dgm:pt>
    <dgm:pt modelId="{421D6372-B490-4C9E-84ED-6E338FE8901A}" type="pres">
      <dgm:prSet presAssocID="{25CF8B1F-992E-49EE-922F-22720073A13F}" presName="topSpace" presStyleCnt="0"/>
      <dgm:spPr/>
    </dgm:pt>
    <dgm:pt modelId="{864FAA23-AA25-4E7A-B5DA-E23A568DD5A2}" type="pres">
      <dgm:prSet presAssocID="{25CF8B1F-992E-49EE-922F-22720073A13F}" presName="firstComp" presStyleCnt="0"/>
      <dgm:spPr/>
    </dgm:pt>
    <dgm:pt modelId="{CD751283-F2C9-4CD5-AEE5-DAE31EECCDE7}" type="pres">
      <dgm:prSet presAssocID="{25CF8B1F-992E-49EE-922F-22720073A13F}" presName="firstChild" presStyleLbl="bgAccFollowNode1" presStyleIdx="0" presStyleCnt="3" custScaleX="186724" custScaleY="909857" custLinFactX="50097" custLinFactY="52285" custLinFactNeighborX="100000" custLinFactNeighborY="100000"/>
      <dgm:spPr/>
      <dgm:t>
        <a:bodyPr/>
        <a:lstStyle/>
        <a:p>
          <a:endParaRPr lang="en-US"/>
        </a:p>
      </dgm:t>
    </dgm:pt>
    <dgm:pt modelId="{1F069EA2-FC47-4975-9C51-38990525E9E5}" type="pres">
      <dgm:prSet presAssocID="{25CF8B1F-992E-49EE-922F-22720073A13F}" presName="firstChildTx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E4C3F4-2A57-4C05-BD28-9A69ED89ACE3}" type="pres">
      <dgm:prSet presAssocID="{25CF8B1F-992E-49EE-922F-22720073A13F}" presName="negSpace" presStyleCnt="0"/>
      <dgm:spPr/>
    </dgm:pt>
    <dgm:pt modelId="{1C4B8767-F012-4289-9BED-6BD1E6F0383B}" type="pres">
      <dgm:prSet presAssocID="{25CF8B1F-992E-49EE-922F-22720073A13F}" presName="circle" presStyleLbl="node1" presStyleIdx="0" presStyleCnt="3" custScaleX="409942" custScaleY="257484" custLinFactX="28158" custLinFactNeighborX="100000" custLinFactNeighborY="-29865"/>
      <dgm:spPr/>
      <dgm:t>
        <a:bodyPr/>
        <a:lstStyle/>
        <a:p>
          <a:endParaRPr lang="en-US"/>
        </a:p>
      </dgm:t>
    </dgm:pt>
    <dgm:pt modelId="{4580F246-36D8-46E8-B597-9F0703353CAD}" type="pres">
      <dgm:prSet presAssocID="{F4E047DF-3E56-460B-A075-CFB9A9E51DE2}" presName="transSpace" presStyleCnt="0"/>
      <dgm:spPr/>
    </dgm:pt>
    <dgm:pt modelId="{F2DF7208-2666-40C9-A587-BAB0DE1BE808}" type="pres">
      <dgm:prSet presAssocID="{B426FE37-4878-4632-8E53-9540D49F6760}" presName="posSpace" presStyleCnt="0"/>
      <dgm:spPr/>
    </dgm:pt>
    <dgm:pt modelId="{ECDDD25E-A269-4899-899C-B048FAD2DCD1}" type="pres">
      <dgm:prSet presAssocID="{B426FE37-4878-4632-8E53-9540D49F6760}" presName="vertFlow" presStyleCnt="0"/>
      <dgm:spPr/>
    </dgm:pt>
    <dgm:pt modelId="{B6C85D2F-C9E6-46DA-B953-7CE4AF453D1F}" type="pres">
      <dgm:prSet presAssocID="{B426FE37-4878-4632-8E53-9540D49F6760}" presName="topSpace" presStyleCnt="0"/>
      <dgm:spPr/>
    </dgm:pt>
    <dgm:pt modelId="{7CED9C2F-33C0-4E5A-835D-8203D0A23BA9}" type="pres">
      <dgm:prSet presAssocID="{B426FE37-4878-4632-8E53-9540D49F6760}" presName="firstComp" presStyleCnt="0"/>
      <dgm:spPr/>
    </dgm:pt>
    <dgm:pt modelId="{9C8EC5BB-F5A4-404B-AB7B-E60ABB400901}" type="pres">
      <dgm:prSet presAssocID="{B426FE37-4878-4632-8E53-9540D49F6760}" presName="firstChild" presStyleLbl="bgAccFollowNode1" presStyleIdx="1" presStyleCnt="3" custScaleX="236617" custScaleY="909857" custLinFactY="52285" custLinFactNeighborX="13084" custLinFactNeighborY="100000"/>
      <dgm:spPr/>
      <dgm:t>
        <a:bodyPr/>
        <a:lstStyle/>
        <a:p>
          <a:endParaRPr lang="en-US"/>
        </a:p>
      </dgm:t>
    </dgm:pt>
    <dgm:pt modelId="{88B21652-691E-44B5-9D8F-EE3EBD87C75A}" type="pres">
      <dgm:prSet presAssocID="{B426FE37-4878-4632-8E53-9540D49F6760}" presName="firstChildTx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C275AF-F2AB-405E-93D3-79BABFD4385B}" type="pres">
      <dgm:prSet presAssocID="{B426FE37-4878-4632-8E53-9540D49F6760}" presName="negSpace" presStyleCnt="0"/>
      <dgm:spPr/>
    </dgm:pt>
    <dgm:pt modelId="{1AAF9C60-6098-4BA2-9DA6-3D0673F62D99}" type="pres">
      <dgm:prSet presAssocID="{B426FE37-4878-4632-8E53-9540D49F6760}" presName="circle" presStyleLbl="node1" presStyleIdx="1" presStyleCnt="3" custScaleX="409942" custScaleY="257484" custLinFactX="-100000" custLinFactNeighborX="-169182" custLinFactNeighborY="-29865"/>
      <dgm:spPr/>
      <dgm:t>
        <a:bodyPr/>
        <a:lstStyle/>
        <a:p>
          <a:endParaRPr lang="en-US"/>
        </a:p>
      </dgm:t>
    </dgm:pt>
    <dgm:pt modelId="{D1C1B35D-D77E-481B-B355-622AD5C10BF3}" type="pres">
      <dgm:prSet presAssocID="{0DE6B11C-8A9F-4C37-B527-305B5ED5D40A}" presName="transSpace" presStyleCnt="0"/>
      <dgm:spPr/>
    </dgm:pt>
    <dgm:pt modelId="{85A23048-B021-4558-BA9E-0606B9C7A2B5}" type="pres">
      <dgm:prSet presAssocID="{83DA6844-F478-49B2-9CA0-C7B936560A28}" presName="posSpace" presStyleCnt="0"/>
      <dgm:spPr/>
    </dgm:pt>
    <dgm:pt modelId="{D329806B-112D-4442-B496-66C0340CD188}" type="pres">
      <dgm:prSet presAssocID="{83DA6844-F478-49B2-9CA0-C7B936560A28}" presName="vertFlow" presStyleCnt="0"/>
      <dgm:spPr/>
    </dgm:pt>
    <dgm:pt modelId="{686E9B46-009C-49EC-AF2F-DB6FDBD6DA1E}" type="pres">
      <dgm:prSet presAssocID="{83DA6844-F478-49B2-9CA0-C7B936560A28}" presName="topSpace" presStyleCnt="0"/>
      <dgm:spPr/>
    </dgm:pt>
    <dgm:pt modelId="{0FA8AE04-6B81-44A2-9D1E-C03E7824B8F4}" type="pres">
      <dgm:prSet presAssocID="{83DA6844-F478-49B2-9CA0-C7B936560A28}" presName="firstComp" presStyleCnt="0"/>
      <dgm:spPr/>
    </dgm:pt>
    <dgm:pt modelId="{1F2BE7DB-9EE8-4B88-9EDF-D48FED82B308}" type="pres">
      <dgm:prSet presAssocID="{83DA6844-F478-49B2-9CA0-C7B936560A28}" presName="firstChild" presStyleLbl="bgAccFollowNode1" presStyleIdx="2" presStyleCnt="3" custScaleX="186724" custScaleY="909857" custLinFactX="-16387" custLinFactY="52285" custLinFactNeighborX="-100000" custLinFactNeighborY="100000"/>
      <dgm:spPr/>
      <dgm:t>
        <a:bodyPr/>
        <a:lstStyle/>
        <a:p>
          <a:endParaRPr lang="en-US"/>
        </a:p>
      </dgm:t>
    </dgm:pt>
    <dgm:pt modelId="{80EF9E4A-5E4A-402C-8E47-5F654C84886D}" type="pres">
      <dgm:prSet presAssocID="{83DA6844-F478-49B2-9CA0-C7B936560A28}" presName="firstChildTx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D4D662-2D4F-481E-83F5-F93D73DF47E7}" type="pres">
      <dgm:prSet presAssocID="{83DA6844-F478-49B2-9CA0-C7B936560A28}" presName="negSpace" presStyleCnt="0"/>
      <dgm:spPr/>
    </dgm:pt>
    <dgm:pt modelId="{7AAD0130-5D20-4BCE-8972-1D95FABB6561}" type="pres">
      <dgm:prSet presAssocID="{83DA6844-F478-49B2-9CA0-C7B936560A28}" presName="circle" presStyleLbl="node1" presStyleIdx="2" presStyleCnt="3" custScaleX="409942" custScaleY="257484" custLinFactX="-100000" custLinFactNeighborX="-198196" custLinFactNeighborY="-29865"/>
      <dgm:spPr/>
      <dgm:t>
        <a:bodyPr/>
        <a:lstStyle/>
        <a:p>
          <a:endParaRPr lang="en-US"/>
        </a:p>
      </dgm:t>
    </dgm:pt>
  </dgm:ptLst>
  <dgm:cxnLst>
    <dgm:cxn modelId="{410F0C8E-A006-4E1F-878D-9214C72D8682}" type="presOf" srcId="{F974F4C8-CE42-4DFF-9A2C-21EADBCF996A}" destId="{6A30FAA4-2D34-4DF7-9984-DAA8CE93ECE1}" srcOrd="0" destOrd="0" presId="urn:microsoft.com/office/officeart/2005/8/layout/hList9"/>
    <dgm:cxn modelId="{6E1D017B-3BAD-4188-86AC-E2F1B6281925}" type="presOf" srcId="{9EC675F6-9CE7-4468-9ABC-2C68B8EB9429}" destId="{80EF9E4A-5E4A-402C-8E47-5F654C84886D}" srcOrd="1" destOrd="0" presId="urn:microsoft.com/office/officeart/2005/8/layout/hList9"/>
    <dgm:cxn modelId="{54F2A174-38E1-4480-B5EE-E8F5D91062DB}" srcId="{F974F4C8-CE42-4DFF-9A2C-21EADBCF996A}" destId="{25CF8B1F-992E-49EE-922F-22720073A13F}" srcOrd="0" destOrd="0" parTransId="{DA5F94BC-3129-4C72-9012-302BA2A50EAC}" sibTransId="{F4E047DF-3E56-460B-A075-CFB9A9E51DE2}"/>
    <dgm:cxn modelId="{5B6895B9-01AB-4AAF-B837-98ECA036B250}" type="presOf" srcId="{B0F748CE-A300-4756-8F77-9A638CFF4504}" destId="{9C8EC5BB-F5A4-404B-AB7B-E60ABB400901}" srcOrd="0" destOrd="0" presId="urn:microsoft.com/office/officeart/2005/8/layout/hList9"/>
    <dgm:cxn modelId="{CCD75252-B415-46BF-9F66-3873C4902CAE}" type="presOf" srcId="{B0F748CE-A300-4756-8F77-9A638CFF4504}" destId="{88B21652-691E-44B5-9D8F-EE3EBD87C75A}" srcOrd="1" destOrd="0" presId="urn:microsoft.com/office/officeart/2005/8/layout/hList9"/>
    <dgm:cxn modelId="{39A012CD-E06E-4F6E-A607-572960DD2AD5}" srcId="{B426FE37-4878-4632-8E53-9540D49F6760}" destId="{B0F748CE-A300-4756-8F77-9A638CFF4504}" srcOrd="0" destOrd="0" parTransId="{577599FB-C7B0-4C57-9A38-E4D9AE6FBBE0}" sibTransId="{B2F1D17E-E96B-4CC4-A078-EAC9DC937714}"/>
    <dgm:cxn modelId="{6FBD413D-552B-47BB-9024-5A7DAB3DE100}" type="presOf" srcId="{C17436FA-8905-4547-9ABB-A853C04ED4EA}" destId="{1F069EA2-FC47-4975-9C51-38990525E9E5}" srcOrd="1" destOrd="0" presId="urn:microsoft.com/office/officeart/2005/8/layout/hList9"/>
    <dgm:cxn modelId="{E8BE1C5C-23F5-4761-9E4D-03D36F0C1249}" srcId="{F974F4C8-CE42-4DFF-9A2C-21EADBCF996A}" destId="{B426FE37-4878-4632-8E53-9540D49F6760}" srcOrd="1" destOrd="0" parTransId="{35395DAB-0869-4B7B-816E-ABFAC05ACF12}" sibTransId="{0DE6B11C-8A9F-4C37-B527-305B5ED5D40A}"/>
    <dgm:cxn modelId="{D174E9B8-D668-488C-A027-004C8D84966F}" srcId="{25CF8B1F-992E-49EE-922F-22720073A13F}" destId="{C17436FA-8905-4547-9ABB-A853C04ED4EA}" srcOrd="0" destOrd="0" parTransId="{7D9ADAA7-A296-46FE-AC63-1F67A76BF28E}" sibTransId="{83FBEFB5-B3D3-4672-A499-3A0FC509A6F9}"/>
    <dgm:cxn modelId="{9F680241-E1DF-4B84-8FC2-109C3F0AAC17}" type="presOf" srcId="{B426FE37-4878-4632-8E53-9540D49F6760}" destId="{1AAF9C60-6098-4BA2-9DA6-3D0673F62D99}" srcOrd="0" destOrd="0" presId="urn:microsoft.com/office/officeart/2005/8/layout/hList9"/>
    <dgm:cxn modelId="{510C1D56-E9A2-4FE0-B984-E3A0CA6F3239}" type="presOf" srcId="{83DA6844-F478-49B2-9CA0-C7B936560A28}" destId="{7AAD0130-5D20-4BCE-8972-1D95FABB6561}" srcOrd="0" destOrd="0" presId="urn:microsoft.com/office/officeart/2005/8/layout/hList9"/>
    <dgm:cxn modelId="{C356878E-31BE-4814-BFC3-6C99B1753DBC}" srcId="{F974F4C8-CE42-4DFF-9A2C-21EADBCF996A}" destId="{83DA6844-F478-49B2-9CA0-C7B936560A28}" srcOrd="2" destOrd="0" parTransId="{04EEE3C9-2502-447E-BE7F-2744C8E010BF}" sibTransId="{9B794C81-1C4A-4B75-8C48-0BBB957EFCD0}"/>
    <dgm:cxn modelId="{4B26E7FF-1792-4652-BB45-0AF8CD875EA1}" type="presOf" srcId="{9EC675F6-9CE7-4468-9ABC-2C68B8EB9429}" destId="{1F2BE7DB-9EE8-4B88-9EDF-D48FED82B308}" srcOrd="0" destOrd="0" presId="urn:microsoft.com/office/officeart/2005/8/layout/hList9"/>
    <dgm:cxn modelId="{747F50BB-A158-4660-9915-B3DB8F12A445}" type="presOf" srcId="{25CF8B1F-992E-49EE-922F-22720073A13F}" destId="{1C4B8767-F012-4289-9BED-6BD1E6F0383B}" srcOrd="0" destOrd="0" presId="urn:microsoft.com/office/officeart/2005/8/layout/hList9"/>
    <dgm:cxn modelId="{2538BC0C-3ED4-4370-AA76-348B581364B6}" srcId="{83DA6844-F478-49B2-9CA0-C7B936560A28}" destId="{9EC675F6-9CE7-4468-9ABC-2C68B8EB9429}" srcOrd="0" destOrd="0" parTransId="{97696CC5-ADBB-4890-99DD-068A87CFEE2E}" sibTransId="{DDB75B03-17CA-4876-B14D-CE98FBC747AD}"/>
    <dgm:cxn modelId="{3E8308F0-2284-4936-ABD8-17E0E937E38D}" type="presOf" srcId="{C17436FA-8905-4547-9ABB-A853C04ED4EA}" destId="{CD751283-F2C9-4CD5-AEE5-DAE31EECCDE7}" srcOrd="0" destOrd="0" presId="urn:microsoft.com/office/officeart/2005/8/layout/hList9"/>
    <dgm:cxn modelId="{6120A964-5876-45F7-97EA-003929014E8E}" type="presParOf" srcId="{6A30FAA4-2D34-4DF7-9984-DAA8CE93ECE1}" destId="{6250E2A1-63A1-4596-9A4C-EDEE1E916EED}" srcOrd="0" destOrd="0" presId="urn:microsoft.com/office/officeart/2005/8/layout/hList9"/>
    <dgm:cxn modelId="{1B579F0C-5195-4CA4-BA01-F49FF67F47EA}" type="presParOf" srcId="{6A30FAA4-2D34-4DF7-9984-DAA8CE93ECE1}" destId="{46EA8B62-1D72-4E51-B6A3-CBBEB6C4AE3E}" srcOrd="1" destOrd="0" presId="urn:microsoft.com/office/officeart/2005/8/layout/hList9"/>
    <dgm:cxn modelId="{4FA31B32-7630-4A21-BD54-B40C671E7CD3}" type="presParOf" srcId="{46EA8B62-1D72-4E51-B6A3-CBBEB6C4AE3E}" destId="{421D6372-B490-4C9E-84ED-6E338FE8901A}" srcOrd="0" destOrd="0" presId="urn:microsoft.com/office/officeart/2005/8/layout/hList9"/>
    <dgm:cxn modelId="{09740A1F-3B71-4E38-A271-EAA760096A0B}" type="presParOf" srcId="{46EA8B62-1D72-4E51-B6A3-CBBEB6C4AE3E}" destId="{864FAA23-AA25-4E7A-B5DA-E23A568DD5A2}" srcOrd="1" destOrd="0" presId="urn:microsoft.com/office/officeart/2005/8/layout/hList9"/>
    <dgm:cxn modelId="{4595067E-B663-4AD8-A300-AE76DB92EC9A}" type="presParOf" srcId="{864FAA23-AA25-4E7A-B5DA-E23A568DD5A2}" destId="{CD751283-F2C9-4CD5-AEE5-DAE31EECCDE7}" srcOrd="0" destOrd="0" presId="urn:microsoft.com/office/officeart/2005/8/layout/hList9"/>
    <dgm:cxn modelId="{592FC9EA-FFD3-44D0-8592-2EB63F283DF0}" type="presParOf" srcId="{864FAA23-AA25-4E7A-B5DA-E23A568DD5A2}" destId="{1F069EA2-FC47-4975-9C51-38990525E9E5}" srcOrd="1" destOrd="0" presId="urn:microsoft.com/office/officeart/2005/8/layout/hList9"/>
    <dgm:cxn modelId="{51A1DDC5-B0CC-4569-A489-158C9E1FD373}" type="presParOf" srcId="{6A30FAA4-2D34-4DF7-9984-DAA8CE93ECE1}" destId="{C4E4C3F4-2A57-4C05-BD28-9A69ED89ACE3}" srcOrd="2" destOrd="0" presId="urn:microsoft.com/office/officeart/2005/8/layout/hList9"/>
    <dgm:cxn modelId="{34DE1A91-E2FF-4247-A2EB-B3772DFE6DD2}" type="presParOf" srcId="{6A30FAA4-2D34-4DF7-9984-DAA8CE93ECE1}" destId="{1C4B8767-F012-4289-9BED-6BD1E6F0383B}" srcOrd="3" destOrd="0" presId="urn:microsoft.com/office/officeart/2005/8/layout/hList9"/>
    <dgm:cxn modelId="{8BA7A40B-A029-46D0-9973-5D9198C6CA53}" type="presParOf" srcId="{6A30FAA4-2D34-4DF7-9984-DAA8CE93ECE1}" destId="{4580F246-36D8-46E8-B597-9F0703353CAD}" srcOrd="4" destOrd="0" presId="urn:microsoft.com/office/officeart/2005/8/layout/hList9"/>
    <dgm:cxn modelId="{360B4CEA-9E0B-4BB8-8CD4-00008FD490D2}" type="presParOf" srcId="{6A30FAA4-2D34-4DF7-9984-DAA8CE93ECE1}" destId="{F2DF7208-2666-40C9-A587-BAB0DE1BE808}" srcOrd="5" destOrd="0" presId="urn:microsoft.com/office/officeart/2005/8/layout/hList9"/>
    <dgm:cxn modelId="{9AB050B7-F696-48DD-905F-C343C358F262}" type="presParOf" srcId="{6A30FAA4-2D34-4DF7-9984-DAA8CE93ECE1}" destId="{ECDDD25E-A269-4899-899C-B048FAD2DCD1}" srcOrd="6" destOrd="0" presId="urn:microsoft.com/office/officeart/2005/8/layout/hList9"/>
    <dgm:cxn modelId="{F1B1240C-7AEC-4A72-B15F-C4AC13F8C7EF}" type="presParOf" srcId="{ECDDD25E-A269-4899-899C-B048FAD2DCD1}" destId="{B6C85D2F-C9E6-46DA-B953-7CE4AF453D1F}" srcOrd="0" destOrd="0" presId="urn:microsoft.com/office/officeart/2005/8/layout/hList9"/>
    <dgm:cxn modelId="{FB40099D-37E9-4AF6-A906-6023908143BB}" type="presParOf" srcId="{ECDDD25E-A269-4899-899C-B048FAD2DCD1}" destId="{7CED9C2F-33C0-4E5A-835D-8203D0A23BA9}" srcOrd="1" destOrd="0" presId="urn:microsoft.com/office/officeart/2005/8/layout/hList9"/>
    <dgm:cxn modelId="{A826C9B0-4611-4943-9329-D45D39DAA701}" type="presParOf" srcId="{7CED9C2F-33C0-4E5A-835D-8203D0A23BA9}" destId="{9C8EC5BB-F5A4-404B-AB7B-E60ABB400901}" srcOrd="0" destOrd="0" presId="urn:microsoft.com/office/officeart/2005/8/layout/hList9"/>
    <dgm:cxn modelId="{AFC0F66A-5E8B-4B1D-A11C-89727F278BBC}" type="presParOf" srcId="{7CED9C2F-33C0-4E5A-835D-8203D0A23BA9}" destId="{88B21652-691E-44B5-9D8F-EE3EBD87C75A}" srcOrd="1" destOrd="0" presId="urn:microsoft.com/office/officeart/2005/8/layout/hList9"/>
    <dgm:cxn modelId="{433F7F93-D83E-4BA8-8CC5-F3DD47CBBD2A}" type="presParOf" srcId="{6A30FAA4-2D34-4DF7-9984-DAA8CE93ECE1}" destId="{17C275AF-F2AB-405E-93D3-79BABFD4385B}" srcOrd="7" destOrd="0" presId="urn:microsoft.com/office/officeart/2005/8/layout/hList9"/>
    <dgm:cxn modelId="{B9D3FEBC-3EB6-4574-BAA3-C400C708A29B}" type="presParOf" srcId="{6A30FAA4-2D34-4DF7-9984-DAA8CE93ECE1}" destId="{1AAF9C60-6098-4BA2-9DA6-3D0673F62D99}" srcOrd="8" destOrd="0" presId="urn:microsoft.com/office/officeart/2005/8/layout/hList9"/>
    <dgm:cxn modelId="{21485226-99D6-4B36-ABF8-365447B3EDBB}" type="presParOf" srcId="{6A30FAA4-2D34-4DF7-9984-DAA8CE93ECE1}" destId="{D1C1B35D-D77E-481B-B355-622AD5C10BF3}" srcOrd="9" destOrd="0" presId="urn:microsoft.com/office/officeart/2005/8/layout/hList9"/>
    <dgm:cxn modelId="{7AE0BC15-BBD4-43E8-AAD1-52D6293BBDFF}" type="presParOf" srcId="{6A30FAA4-2D34-4DF7-9984-DAA8CE93ECE1}" destId="{85A23048-B021-4558-BA9E-0606B9C7A2B5}" srcOrd="10" destOrd="0" presId="urn:microsoft.com/office/officeart/2005/8/layout/hList9"/>
    <dgm:cxn modelId="{3AFBBBA4-272E-4C40-9352-F0A42A44CB6C}" type="presParOf" srcId="{6A30FAA4-2D34-4DF7-9984-DAA8CE93ECE1}" destId="{D329806B-112D-4442-B496-66C0340CD188}" srcOrd="11" destOrd="0" presId="urn:microsoft.com/office/officeart/2005/8/layout/hList9"/>
    <dgm:cxn modelId="{D2060FE7-8C16-4280-8780-5ED0A0594F64}" type="presParOf" srcId="{D329806B-112D-4442-B496-66C0340CD188}" destId="{686E9B46-009C-49EC-AF2F-DB6FDBD6DA1E}" srcOrd="0" destOrd="0" presId="urn:microsoft.com/office/officeart/2005/8/layout/hList9"/>
    <dgm:cxn modelId="{0D410673-FB2A-41DD-B7E0-7E4BF4A3E70B}" type="presParOf" srcId="{D329806B-112D-4442-B496-66C0340CD188}" destId="{0FA8AE04-6B81-44A2-9D1E-C03E7824B8F4}" srcOrd="1" destOrd="0" presId="urn:microsoft.com/office/officeart/2005/8/layout/hList9"/>
    <dgm:cxn modelId="{7674B326-EF58-47F4-B657-A13178A122CF}" type="presParOf" srcId="{0FA8AE04-6B81-44A2-9D1E-C03E7824B8F4}" destId="{1F2BE7DB-9EE8-4B88-9EDF-D48FED82B308}" srcOrd="0" destOrd="0" presId="urn:microsoft.com/office/officeart/2005/8/layout/hList9"/>
    <dgm:cxn modelId="{CDEC5C26-CA18-432F-8DF8-9BCB6D834A5A}" type="presParOf" srcId="{0FA8AE04-6B81-44A2-9D1E-C03E7824B8F4}" destId="{80EF9E4A-5E4A-402C-8E47-5F654C84886D}" srcOrd="1" destOrd="0" presId="urn:microsoft.com/office/officeart/2005/8/layout/hList9"/>
    <dgm:cxn modelId="{7F3121F8-F931-4967-BC32-45D5A8660682}" type="presParOf" srcId="{6A30FAA4-2D34-4DF7-9984-DAA8CE93ECE1}" destId="{66D4D662-2D4F-481E-83F5-F93D73DF47E7}" srcOrd="12" destOrd="0" presId="urn:microsoft.com/office/officeart/2005/8/layout/hList9"/>
    <dgm:cxn modelId="{C1230242-3E3F-4D6A-ABCB-6D48C8A68B5F}" type="presParOf" srcId="{6A30FAA4-2D34-4DF7-9984-DAA8CE93ECE1}" destId="{7AAD0130-5D20-4BCE-8972-1D95FABB6561}" srcOrd="1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751283-F2C9-4CD5-AEE5-DAE31EECCDE7}">
      <dsp:nvSpPr>
        <dsp:cNvPr id="0" name=""/>
        <dsp:cNvSpPr/>
      </dsp:nvSpPr>
      <dsp:spPr>
        <a:xfrm>
          <a:off x="67742" y="1734783"/>
          <a:ext cx="2300499" cy="400424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8575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Thermionic cathode </a:t>
          </a:r>
        </a:p>
        <a:p>
          <a:pPr marL="0" lvl="0" indent="23495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/>
            <a:t>Gridded-DC gun</a:t>
          </a:r>
        </a:p>
        <a:p>
          <a:pPr marL="0" lvl="0" indent="23495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/>
            <a:t>DC gun </a:t>
          </a:r>
        </a:p>
        <a:p>
          <a:pPr marL="0" lvl="0" indent="23495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/>
            <a:t>NCRF gun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Photo-electric cathode </a:t>
          </a:r>
        </a:p>
        <a:p>
          <a:pPr marL="0" lvl="0" indent="23495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/>
            <a:t>DC gun </a:t>
          </a:r>
        </a:p>
        <a:p>
          <a:pPr marL="0" lvl="0" indent="23495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/>
            <a:t>NCRF gun </a:t>
          </a:r>
        </a:p>
        <a:p>
          <a:pPr marL="0" lvl="0" indent="23495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/>
            <a:t>SRF gun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Field-emission cathode </a:t>
          </a:r>
        </a:p>
        <a:p>
          <a:pPr marL="0" lvl="0" indent="23495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/>
            <a:t>Pulsed-DC </a:t>
          </a:r>
        </a:p>
        <a:p>
          <a:pPr marL="0" lvl="0" indent="23495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/>
            <a:t>RF </a:t>
          </a:r>
        </a:p>
        <a:p>
          <a:pPr marL="0" lvl="0" indent="23495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/>
            <a:t>Pulsed-DC+ </a:t>
          </a:r>
        </a:p>
        <a:p>
          <a:pPr marL="0" lvl="0" indent="23495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/>
            <a:t>NCRF </a:t>
          </a:r>
          <a:endParaRPr lang="en-US" sz="1400" b="0" kern="1200" dirty="0"/>
        </a:p>
      </dsp:txBody>
      <dsp:txXfrm>
        <a:off x="435822" y="1734783"/>
        <a:ext cx="1932419" cy="4004247"/>
      </dsp:txXfrm>
    </dsp:sp>
    <dsp:sp modelId="{1C4B8767-F012-4289-9BED-6BD1E6F0383B}">
      <dsp:nvSpPr>
        <dsp:cNvPr id="0" name=""/>
        <dsp:cNvSpPr/>
      </dsp:nvSpPr>
      <dsp:spPr>
        <a:xfrm>
          <a:off x="290958" y="757262"/>
          <a:ext cx="1803238" cy="113261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Emission &amp; Initial Acceleration </a:t>
          </a:r>
          <a:endParaRPr lang="en-US" sz="1800" b="1" kern="1200" dirty="0"/>
        </a:p>
      </dsp:txBody>
      <dsp:txXfrm>
        <a:off x="290958" y="757262"/>
        <a:ext cx="1803238" cy="1132611"/>
      </dsp:txXfrm>
    </dsp:sp>
    <dsp:sp modelId="{9C8EC5BB-F5A4-404B-AB7B-E60ABB400901}">
      <dsp:nvSpPr>
        <dsp:cNvPr id="0" name=""/>
        <dsp:cNvSpPr/>
      </dsp:nvSpPr>
      <dsp:spPr>
        <a:xfrm>
          <a:off x="2526509" y="1734783"/>
          <a:ext cx="3694143" cy="400424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Emittance compensation </a:t>
          </a:r>
        </a:p>
        <a:p>
          <a:pPr marL="0" lvl="0" indent="23495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/>
            <a:t>Solenoid focusing </a:t>
          </a:r>
        </a:p>
        <a:p>
          <a:pPr marL="0" lvl="0" indent="23495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/>
            <a:t>RF focusing </a:t>
          </a:r>
        </a:p>
        <a:p>
          <a:pPr marL="0" lvl="0" indent="23495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/>
            <a:t>Slice phase space matching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Ballistic compression</a:t>
          </a:r>
        </a:p>
        <a:p>
          <a:pPr marL="0" lvl="0" indent="23495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/>
            <a:t>Fundamental &amp; sub-harmonic RF </a:t>
          </a:r>
        </a:p>
        <a:p>
          <a:pPr marL="0" lvl="0" indent="23495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/>
            <a:t>Inductive </a:t>
          </a:r>
          <a:r>
            <a:rPr lang="en-US" sz="1400" b="0" kern="1200" dirty="0" err="1" smtClean="0"/>
            <a:t>linac</a:t>
          </a:r>
          <a:r>
            <a:rPr lang="en-US" sz="1400" b="0" kern="1200" dirty="0" smtClean="0"/>
            <a:t>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Magnetic compression </a:t>
          </a:r>
        </a:p>
        <a:p>
          <a:pPr marL="0" lvl="0" indent="23495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/>
            <a:t>RF harmonic </a:t>
          </a:r>
          <a:r>
            <a:rPr lang="en-US" sz="1400" b="0" kern="1200" dirty="0" err="1" smtClean="0"/>
            <a:t>linearizing</a:t>
          </a:r>
          <a:endParaRPr lang="en-US" sz="1400" b="0" kern="1200" dirty="0" smtClean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RF compression </a:t>
          </a:r>
        </a:p>
        <a:p>
          <a:pPr marL="0" lvl="0" indent="23495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/>
            <a:t>Solenoid focusing </a:t>
          </a:r>
        </a:p>
        <a:p>
          <a:pPr marL="0" lvl="0" indent="23495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/>
            <a:t>Tapered RF phase bunching </a:t>
          </a:r>
          <a:endParaRPr lang="en-US" sz="1400" b="0" kern="1200" dirty="0"/>
        </a:p>
      </dsp:txBody>
      <dsp:txXfrm>
        <a:off x="3117572" y="1734783"/>
        <a:ext cx="3103080" cy="4004247"/>
      </dsp:txXfrm>
    </dsp:sp>
    <dsp:sp modelId="{1AAF9C60-6098-4BA2-9DA6-3D0673F62D99}">
      <dsp:nvSpPr>
        <dsp:cNvPr id="0" name=""/>
        <dsp:cNvSpPr/>
      </dsp:nvSpPr>
      <dsp:spPr>
        <a:xfrm>
          <a:off x="3448501" y="757262"/>
          <a:ext cx="1803238" cy="113261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Beam </a:t>
          </a:r>
          <a:r>
            <a:rPr lang="en-US" sz="1800" b="1" kern="1200" dirty="0" smtClean="0"/>
            <a:t>Conditioning </a:t>
          </a:r>
          <a:endParaRPr lang="en-US" sz="2000" b="1" kern="1200" dirty="0"/>
        </a:p>
      </dsp:txBody>
      <dsp:txXfrm>
        <a:off x="3448501" y="757262"/>
        <a:ext cx="1803238" cy="1132611"/>
      </dsp:txXfrm>
    </dsp:sp>
    <dsp:sp modelId="{1F2BE7DB-9EE8-4B88-9EDF-D48FED82B308}">
      <dsp:nvSpPr>
        <dsp:cNvPr id="0" name=""/>
        <dsp:cNvSpPr/>
      </dsp:nvSpPr>
      <dsp:spPr>
        <a:xfrm>
          <a:off x="6385694" y="1734783"/>
          <a:ext cx="2300499" cy="400424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Capture into booster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b="1" kern="1200" dirty="0" smtClean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Emittance preservation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Longitudinal phase space compensation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Chirping for bunch compressors </a:t>
          </a:r>
          <a:endParaRPr lang="en-US" sz="1400" b="1" kern="1200" dirty="0"/>
        </a:p>
      </dsp:txBody>
      <dsp:txXfrm>
        <a:off x="6753774" y="1734783"/>
        <a:ext cx="1932419" cy="4004247"/>
      </dsp:txXfrm>
    </dsp:sp>
    <dsp:sp modelId="{7AAD0130-5D20-4BCE-8972-1D95FABB6561}">
      <dsp:nvSpPr>
        <dsp:cNvPr id="0" name=""/>
        <dsp:cNvSpPr/>
      </dsp:nvSpPr>
      <dsp:spPr>
        <a:xfrm>
          <a:off x="6663347" y="757262"/>
          <a:ext cx="1803238" cy="113261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/>
            <a:t>Acceleration</a:t>
          </a:r>
          <a:endParaRPr lang="en-US" sz="1900" b="1" kern="1200" dirty="0"/>
        </a:p>
      </dsp:txBody>
      <dsp:txXfrm>
        <a:off x="6663347" y="757262"/>
        <a:ext cx="1803238" cy="11326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BBCF1E73-47DB-4300-A5B4-5284C1A93D66}" type="datetimeFigureOut">
              <a:rPr lang="en-US" smtClean="0"/>
              <a:pPr/>
              <a:t>9/22/2020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1E9F2C70-54C1-4C61-BA8F-5958E43BA57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8C87C-8C45-48D8-AAF5-F8B5CEC306A8}" type="datetime1">
              <a:rPr lang="en-US" smtClean="0"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IPM_PCRFG_990701_MS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5DAB-1AE8-412C-981F-83F4A1D58F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83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1D7AF-81DB-4B46-B576-0F463E2CA02E}" type="datetime1">
              <a:rPr lang="en-US" smtClean="0"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IPM_PCRFG_990701_MS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5DAB-1AE8-412C-981F-83F4A1D58F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44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E1EA3-F724-456D-9E41-BE238B258ED4}" type="datetime1">
              <a:rPr lang="en-US" smtClean="0"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IPM_PCRFG_990701_MS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5DAB-1AE8-412C-981F-83F4A1D58F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90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1B3F8-0B3B-43D8-B0D6-C300F3B8D6B0}" type="datetime1">
              <a:rPr lang="en-US" smtClean="0"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IPM_PCRFG_990701_MS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5DAB-1AE8-412C-981F-83F4A1D58F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9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89916-69C2-457C-A745-B85B71EF9AA2}" type="datetime1">
              <a:rPr lang="en-US" smtClean="0"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IPM_PCRFG_990701_MS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5DAB-1AE8-412C-981F-83F4A1D58F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6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35B9E-F98F-4732-896F-70696818ECE3}" type="datetime1">
              <a:rPr lang="en-US" smtClean="0"/>
              <a:t>9/22/2020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IPM_PCRFG_990701_MS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5DAB-1AE8-412C-981F-83F4A1D58F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76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233F3-4280-421D-A610-CC972A017265}" type="datetime1">
              <a:rPr lang="en-US" smtClean="0"/>
              <a:t>9/22/2020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IPM_PCRFG_990701_MS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5DAB-1AE8-412C-981F-83F4A1D58F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1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4ACC3-356B-4A03-AC5F-13797B23C492}" type="datetime1">
              <a:rPr lang="en-US" smtClean="0"/>
              <a:t>9/22/2020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IPM_PCRFG_990701_MS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5DAB-1AE8-412C-981F-83F4A1D58F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18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3A74C-38B1-4061-899A-5DF49952E7BA}" type="datetime1">
              <a:rPr lang="en-US" smtClean="0"/>
              <a:t>9/22/2020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IPM_PCRFG_990701_MS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5DAB-1AE8-412C-981F-83F4A1D58F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1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D3F99-6528-4336-8D4D-0CEF191BC8D1}" type="datetime1">
              <a:rPr lang="en-US" smtClean="0"/>
              <a:t>9/22/2020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IPM_PCRFG_990701_MS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5DAB-1AE8-412C-981F-83F4A1D58F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8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0E590-B5B7-4AB6-BF79-1EAF431FD8FB}" type="datetime1">
              <a:rPr lang="en-US" smtClean="0"/>
              <a:t>9/22/2020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IPM_PCRFG_990701_MS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5DAB-1AE8-412C-981F-83F4A1D58F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4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02917-F23A-44EB-A581-10E4DE6D8F13}" type="datetime1">
              <a:rPr lang="en-US" smtClean="0"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IPM_PCRFG_990701_MS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95DAB-1AE8-412C-981F-83F4A1D58F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533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wmf"/><Relationship Id="rId11" Type="http://schemas.openxmlformats.org/officeDocument/2006/relationships/image" Target="../media/image17.wmf"/><Relationship Id="rId5" Type="http://schemas.openxmlformats.org/officeDocument/2006/relationships/oleObject" Target="../embeddings/oleObject1.bin"/><Relationship Id="rId10" Type="http://schemas.openxmlformats.org/officeDocument/2006/relationships/oleObject" Target="../embeddings/oleObject3.bin"/><Relationship Id="rId4" Type="http://schemas.openxmlformats.org/officeDocument/2006/relationships/image" Target="../media/image19.png"/><Relationship Id="rId9" Type="http://schemas.openxmlformats.org/officeDocument/2006/relationships/image" Target="../media/image16.w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photocathodes.chess.cornell.edu/wiki/Cathode_properties#cite_note-Graves-2" TargetMode="External"/><Relationship Id="rId2" Type="http://schemas.openxmlformats.org/officeDocument/2006/relationships/hyperlink" Target="http://photocathodes.chess.cornell.edu/wiki/Cathode_properties#cite_note-Sommer1-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hotocathodes.chess.cornell.edu/wiki/Cathode_properties#cite_note-Michaelides-5" TargetMode="External"/><Relationship Id="rId5" Type="http://schemas.openxmlformats.org/officeDocument/2006/relationships/hyperlink" Target="http://photocathodes.chess.cornell.edu/wiki/Cathode_properties#cite_note-Ding-4" TargetMode="External"/><Relationship Id="rId4" Type="http://schemas.openxmlformats.org/officeDocument/2006/relationships/hyperlink" Target="http://photocathodes.chess.cornell.edu/wiki/Cathode_properties#cite_note-Schmerge-3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photocathodes.chess.cornell.edu/wiki/Cathode_properties#cite_note-Sertore-7" TargetMode="External"/><Relationship Id="rId2" Type="http://schemas.openxmlformats.org/officeDocument/2006/relationships/hyperlink" Target="http://photocathodes.chess.cornell.edu/wiki/Cathode_properties#cite_note-Sommer2-6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photocathodes.chess.cornell.edu/wiki/Cathode_properties#cite_note-Bazarov3-9" TargetMode="External"/><Relationship Id="rId4" Type="http://schemas.openxmlformats.org/officeDocument/2006/relationships/hyperlink" Target="http://photocathodes.chess.cornell.edu/wiki/Cathode_properties#cite_note-Miltchev-8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photocathodes.chess.cornell.edu/wiki/Cathode_properties#cite_note-Bazarov1-10" TargetMode="External"/><Relationship Id="rId2" Type="http://schemas.openxmlformats.org/officeDocument/2006/relationships/hyperlink" Target="http://photocathodes.chess.cornell.edu/wiki/Cathode_properties#cite_note-Sommer2-6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hotocathodes.chess.cornell.edu/wiki/Cathode_properties#cite_note-Bazarov2-11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34.png"/><Relationship Id="rId7" Type="http://schemas.openxmlformats.org/officeDocument/2006/relationships/image" Target="../media/image3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33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37.wmf"/><Relationship Id="rId9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0813"/>
            <a:ext cx="7772400" cy="2387600"/>
          </a:xfrm>
        </p:spPr>
        <p:txBody>
          <a:bodyPr anchor="ctr" anchorCtr="0">
            <a:normAutofit/>
          </a:bodyPr>
          <a:lstStyle/>
          <a:p>
            <a:r>
              <a:rPr lang="en-US" sz="4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HelveticaNeue LT 95 Black" panose="020B0500000000000000" pitchFamily="34" charset="0"/>
              </a:rPr>
              <a:t>Photo-cathode RF Gun:</a:t>
            </a:r>
            <a:br>
              <a:rPr lang="en-US" sz="4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HelveticaNeue LT 95 Black" panose="020B0500000000000000" pitchFamily="34" charset="0"/>
              </a:rPr>
            </a:b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elveticaNeue LT 95 Black" panose="020B0500000000000000" pitchFamily="34" charset="0"/>
              </a:rPr>
              <a:t>Cathode and </a:t>
            </a:r>
            <a:r>
              <a:rPr lang="en-US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elveticaNeue LT 95 Black" panose="020B0500000000000000" pitchFamily="34" charset="0"/>
              </a:rPr>
              <a:t>Vacuum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HelveticaNeue LT 95 Black" panose="020B0500000000000000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322627"/>
            <a:ext cx="6858000" cy="2022764"/>
          </a:xfrm>
        </p:spPr>
        <p:txBody>
          <a:bodyPr anchor="t" anchorCtr="0">
            <a:normAutofit/>
          </a:bodyPr>
          <a:lstStyle/>
          <a:p>
            <a:r>
              <a:rPr lang="en-US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Mostafa Salahshoor</a:t>
            </a:r>
          </a:p>
          <a:p>
            <a:endParaRPr lang="en-US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dirty="0" smtClean="0">
                <a:ln w="0"/>
              </a:rPr>
              <a:t>22 Sep 2020</a:t>
            </a:r>
          </a:p>
          <a:p>
            <a:r>
              <a:rPr lang="en-US" dirty="0" smtClean="0">
                <a:ln w="0"/>
              </a:rPr>
              <a:t>School of Particles and Accelerators - IPM</a:t>
            </a:r>
            <a:endParaRPr lang="en-US" dirty="0">
              <a:ln w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5DAB-1AE8-412C-981F-83F4A1D58FCE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IPM_PCRFG_990701_MS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216500" y="605444"/>
            <a:ext cx="27109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 the name of Allah</a:t>
            </a:r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145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CGun.png"/>
          <p:cNvPicPr>
            <a:picLocks noChangeAspect="1"/>
          </p:cNvPicPr>
          <p:nvPr/>
        </p:nvPicPr>
        <p:blipFill>
          <a:blip r:embed="rId2" cstate="print">
            <a:lum bright="-20000" contrast="40000"/>
          </a:blip>
          <a:srcRect l="3454" t="3523" r="2632" b="2312"/>
          <a:stretch>
            <a:fillRect/>
          </a:stretch>
        </p:blipFill>
        <p:spPr>
          <a:xfrm>
            <a:off x="230590" y="4159616"/>
            <a:ext cx="4126804" cy="2507883"/>
          </a:xfrm>
          <a:prstGeom prst="rect">
            <a:avLst/>
          </a:prstGeom>
        </p:spPr>
      </p:pic>
      <p:pic>
        <p:nvPicPr>
          <p:cNvPr id="7" name="Picture 6" descr="RFGun.png"/>
          <p:cNvPicPr>
            <a:picLocks noChangeAspect="1"/>
          </p:cNvPicPr>
          <p:nvPr/>
        </p:nvPicPr>
        <p:blipFill>
          <a:blip r:embed="rId3" cstate="print">
            <a:lum bright="-20000" contrast="40000"/>
          </a:blip>
          <a:srcRect l="4605" t="2997" r="2943" b="3815"/>
          <a:stretch>
            <a:fillRect/>
          </a:stretch>
        </p:blipFill>
        <p:spPr>
          <a:xfrm>
            <a:off x="5032365" y="4146916"/>
            <a:ext cx="3827822" cy="25078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Extraction Mechanism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85576"/>
            <a:ext cx="7886700" cy="4351338"/>
          </a:xfrm>
        </p:spPr>
        <p:txBody>
          <a:bodyPr/>
          <a:lstStyle/>
          <a:p>
            <a:pPr algn="ctr">
              <a:buNone/>
            </a:pPr>
            <a:r>
              <a:rPr lang="en-US" b="1" dirty="0" smtClean="0"/>
              <a:t>DC                                                     RF</a:t>
            </a:r>
            <a:endParaRPr lang="en-US" b="1" dirty="0"/>
          </a:p>
        </p:txBody>
      </p:sp>
      <p:pic>
        <p:nvPicPr>
          <p:cNvPr id="4" name="Picture 3" descr="dc sk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8650" y="1908956"/>
            <a:ext cx="3236184" cy="2156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rf surfin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81140" y="1908956"/>
            <a:ext cx="3234210" cy="2157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5DAB-1AE8-412C-981F-83F4A1D58FCE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IPM_PCRFG_990701_MS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Thermionic DC Gun vs. Photocathode RF Gun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7699577"/>
              </p:ext>
            </p:extLst>
          </p:nvPr>
        </p:nvGraphicFramePr>
        <p:xfrm>
          <a:off x="613064" y="1885809"/>
          <a:ext cx="7893627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00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865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570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Thermionic DC Gun 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Photocathode RF Gun </a:t>
                      </a:r>
                      <a:endParaRPr lang="en-US" sz="2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Type of emission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DC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Pulse </a:t>
                      </a:r>
                      <a:endParaRPr lang="en-US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Current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High average current possible 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High peak current possible</a:t>
                      </a:r>
                      <a:endParaRPr lang="en-US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Post </a:t>
                      </a:r>
                      <a:r>
                        <a:rPr lang="en-US" b="1" dirty="0" err="1" smtClean="0"/>
                        <a:t>Buncher</a:t>
                      </a:r>
                      <a:r>
                        <a:rPr lang="en-US" b="1" dirty="0" smtClean="0"/>
                        <a:t>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Mandatory 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Not needed </a:t>
                      </a:r>
                      <a:endParaRPr lang="en-US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Output energy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few tens of </a:t>
                      </a:r>
                      <a:r>
                        <a:rPr lang="en-US" b="0" dirty="0" err="1" smtClean="0"/>
                        <a:t>KeV</a:t>
                      </a:r>
                      <a:r>
                        <a:rPr lang="en-US" b="0" dirty="0" smtClean="0"/>
                        <a:t> 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err="1" smtClean="0"/>
                        <a:t>MeV</a:t>
                      </a:r>
                      <a:r>
                        <a:rPr lang="en-US" b="0" dirty="0" smtClean="0"/>
                        <a:t> </a:t>
                      </a:r>
                      <a:endParaRPr lang="en-US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Emittance per </a:t>
                      </a:r>
                      <a:r>
                        <a:rPr lang="en-US" b="1" dirty="0" err="1" smtClean="0"/>
                        <a:t>nC</a:t>
                      </a:r>
                      <a:r>
                        <a:rPr lang="en-US" b="1" dirty="0" smtClean="0"/>
                        <a:t>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~ 10 -12 </a:t>
                      </a:r>
                      <a:r>
                        <a:rPr lang="el-GR" b="0" dirty="0" smtClean="0"/>
                        <a:t>π</a:t>
                      </a:r>
                      <a:r>
                        <a:rPr lang="en-US" b="0" dirty="0" smtClean="0"/>
                        <a:t>-mm-</a:t>
                      </a:r>
                      <a:r>
                        <a:rPr lang="en-US" b="0" dirty="0" err="1" smtClean="0"/>
                        <a:t>mrad</a:t>
                      </a:r>
                      <a:r>
                        <a:rPr lang="en-US" b="0" dirty="0" smtClean="0"/>
                        <a:t> 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&lt;2 </a:t>
                      </a:r>
                      <a:r>
                        <a:rPr lang="el-GR" b="0" dirty="0" smtClean="0"/>
                        <a:t>π</a:t>
                      </a:r>
                      <a:r>
                        <a:rPr lang="en-US" b="0" dirty="0" smtClean="0"/>
                        <a:t>-mm-</a:t>
                      </a:r>
                      <a:r>
                        <a:rPr lang="en-US" b="0" dirty="0" err="1" smtClean="0"/>
                        <a:t>mrad</a:t>
                      </a:r>
                      <a:r>
                        <a:rPr lang="en-US" b="0" dirty="0" smtClean="0"/>
                        <a:t> </a:t>
                      </a:r>
                      <a:endParaRPr lang="en-US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Main usage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High current industrial, medical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Research accelerators </a:t>
                      </a:r>
                      <a:endParaRPr lang="en-US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5DAB-1AE8-412C-981F-83F4A1D58FCE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IPM_PCRFG_990701_MS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photoinjector.png"/>
          <p:cNvPicPr>
            <a:picLocks noChangeAspect="1"/>
          </p:cNvPicPr>
          <p:nvPr/>
        </p:nvPicPr>
        <p:blipFill>
          <a:blip r:embed="rId2" cstate="print">
            <a:lum bright="-20000" contrast="30000"/>
          </a:blip>
          <a:srcRect t="3191" r="7603"/>
          <a:stretch>
            <a:fillRect/>
          </a:stretch>
        </p:blipFill>
        <p:spPr>
          <a:xfrm>
            <a:off x="149158" y="2548349"/>
            <a:ext cx="6251640" cy="41988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45" y="365126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Photocathode RF Gun</a:t>
            </a:r>
            <a:endParaRPr lang="en-US" sz="3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5DAB-1AE8-412C-981F-83F4A1D58FCE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70803" y="1373970"/>
            <a:ext cx="12396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i="1" dirty="0" smtClean="0">
                <a:solidFill>
                  <a:srgbClr val="FF0000"/>
                </a:solidFill>
              </a:rPr>
              <a:t>ELYSE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IPM_PCRFG_990701_MS</a:t>
            </a: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552" y="78528"/>
            <a:ext cx="4669366" cy="3503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Section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ctr">
              <a:buNone/>
            </a:pPr>
            <a:endParaRPr lang="en-US" sz="9600" dirty="0" smtClean="0"/>
          </a:p>
          <a:p>
            <a:pPr algn="ctr">
              <a:buNone/>
            </a:pPr>
            <a:r>
              <a:rPr lang="en-US" sz="9600" dirty="0" smtClean="0"/>
              <a:t>Photocathode</a:t>
            </a:r>
          </a:p>
          <a:p>
            <a:pPr marL="457200" lvl="2" indent="-166688"/>
            <a:r>
              <a:rPr lang="en-US" dirty="0"/>
              <a:t>Three Step Model – Quantum Efficiency</a:t>
            </a:r>
          </a:p>
          <a:p>
            <a:pPr marL="457200" lvl="2" indent="-166688"/>
            <a:r>
              <a:rPr lang="en-US" dirty="0"/>
              <a:t>Classification – </a:t>
            </a:r>
            <a:r>
              <a:rPr lang="en-US" dirty="0" smtClean="0"/>
              <a:t>Properties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5DAB-1AE8-412C-981F-83F4A1D58FCE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IPM_PCRFG_990701_MS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 l="7103" r="6239" b="4225"/>
          <a:stretch>
            <a:fillRect/>
          </a:stretch>
        </p:blipFill>
        <p:spPr bwMode="auto">
          <a:xfrm>
            <a:off x="6066971" y="130631"/>
            <a:ext cx="2889787" cy="2207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FF0000"/>
                </a:solidFill>
              </a:rPr>
              <a:t>QE</a:t>
            </a:r>
            <a:r>
              <a:rPr lang="it-IT" dirty="0" smtClean="0"/>
              <a:t> of Photocathodes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5"/>
            <a:ext cx="5801180" cy="4351338"/>
          </a:xfrm>
        </p:spPr>
        <p:txBody>
          <a:bodyPr/>
          <a:lstStyle/>
          <a:p>
            <a:r>
              <a:rPr lang="en-US" dirty="0" smtClean="0"/>
              <a:t>The efficiency of a photocathode is measured by its </a:t>
            </a:r>
            <a:r>
              <a:rPr lang="en-US" b="1" dirty="0" smtClean="0">
                <a:solidFill>
                  <a:srgbClr val="FF0000"/>
                </a:solidFill>
              </a:rPr>
              <a:t>quantum efficiency</a:t>
            </a:r>
            <a:r>
              <a:rPr lang="en-US" b="1" dirty="0" smtClean="0"/>
              <a:t> </a:t>
            </a:r>
            <a:r>
              <a:rPr lang="en-US" dirty="0" smtClean="0"/>
              <a:t>:</a:t>
            </a:r>
          </a:p>
          <a:p>
            <a:endParaRPr lang="en-US" dirty="0"/>
          </a:p>
        </p:txBody>
      </p:sp>
      <p:pic>
        <p:nvPicPr>
          <p:cNvPr id="5" name="Picture 4" descr="Picture4.png"/>
          <p:cNvPicPr>
            <a:picLocks noChangeAspect="1"/>
          </p:cNvPicPr>
          <p:nvPr/>
        </p:nvPicPr>
        <p:blipFill>
          <a:blip r:embed="rId4" cstate="print">
            <a:lum bright="-20000" contrast="40000"/>
          </a:blip>
          <a:srcRect l="23052" t="74662" r="27091" b="8097"/>
          <a:stretch>
            <a:fillRect/>
          </a:stretch>
        </p:blipFill>
        <p:spPr>
          <a:xfrm>
            <a:off x="795213" y="2982360"/>
            <a:ext cx="3755014" cy="717403"/>
          </a:xfrm>
          <a:prstGeom prst="rect">
            <a:avLst/>
          </a:prstGeom>
        </p:spPr>
      </p:pic>
      <p:graphicFrame>
        <p:nvGraphicFramePr>
          <p:cNvPr id="8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1229757"/>
              </p:ext>
            </p:extLst>
          </p:nvPr>
        </p:nvGraphicFramePr>
        <p:xfrm>
          <a:off x="293975" y="3956545"/>
          <a:ext cx="3940175" cy="189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7" name="Equation" r:id="rId5" imgW="1676400" imgH="914400" progId="Equation.3">
                  <p:embed/>
                </p:oleObj>
              </mc:Choice>
              <mc:Fallback>
                <p:oleObj name="Equation" r:id="rId5" imgW="1676400" imgH="914400" progId="Equation.3">
                  <p:embed/>
                  <p:pic>
                    <p:nvPicPr>
                      <p:cNvPr id="0" name="Picture 29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975" y="3956545"/>
                        <a:ext cx="3940175" cy="189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243014" y="6040355"/>
            <a:ext cx="3728075" cy="587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7650032"/>
              </p:ext>
            </p:extLst>
          </p:nvPr>
        </p:nvGraphicFramePr>
        <p:xfrm>
          <a:off x="5187951" y="4001294"/>
          <a:ext cx="3462337" cy="89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8" name="Equation" r:id="rId8" imgW="1473200" imgH="431800" progId="Equation.3">
                  <p:embed/>
                </p:oleObj>
              </mc:Choice>
              <mc:Fallback>
                <p:oleObj name="Equation" r:id="rId8" imgW="1473200" imgH="431800" progId="Equation.3">
                  <p:embed/>
                  <p:pic>
                    <p:nvPicPr>
                      <p:cNvPr id="0" name="Picture 3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7951" y="4001294"/>
                        <a:ext cx="3462337" cy="895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5924633" y="3283398"/>
            <a:ext cx="170271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33CC33"/>
                </a:solidFill>
              </a:rPr>
              <a:t>@ 266 nm</a:t>
            </a:r>
          </a:p>
        </p:txBody>
      </p:sp>
      <p:graphicFrame>
        <p:nvGraphicFramePr>
          <p:cNvPr id="1024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4354065"/>
              </p:ext>
            </p:extLst>
          </p:nvPr>
        </p:nvGraphicFramePr>
        <p:xfrm>
          <a:off x="5151438" y="5199063"/>
          <a:ext cx="3498850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9" name="Equation" r:id="rId10" imgW="1511280" imgH="469800" progId="">
                  <p:embed/>
                </p:oleObj>
              </mc:Choice>
              <mc:Fallback>
                <p:oleObj name="Equation" r:id="rId10" imgW="1511280" imgH="469800" progId="">
                  <p:embed/>
                  <p:pic>
                    <p:nvPicPr>
                      <p:cNvPr id="0" name="Picture 3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1438" y="5199063"/>
                        <a:ext cx="3498850" cy="974725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00B05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5DAB-1AE8-412C-981F-83F4A1D58FCE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IPM_PCRFG_990701_MS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Three-step model</a:t>
            </a:r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09600" y="1886858"/>
            <a:ext cx="2359025" cy="4586505"/>
          </a:xfrm>
          <a:prstGeom prst="rect">
            <a:avLst/>
          </a:prstGeom>
          <a:solidFill>
            <a:srgbClr val="99CC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 flipH="1" flipV="1">
            <a:off x="2968625" y="3044364"/>
            <a:ext cx="4763" cy="3429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 rot="5400000">
            <a:off x="-220663" y="4811252"/>
            <a:ext cx="1203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Energy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117600" y="6255883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Medium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121025" y="6255883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Vacuum</a:t>
            </a: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 flipV="1">
            <a:off x="609600" y="1799772"/>
            <a:ext cx="0" cy="490219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609600" y="4949364"/>
            <a:ext cx="234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2968625" y="3044364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1422400" y="6105064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Oval 11"/>
          <p:cNvSpPr>
            <a:spLocks noChangeArrowheads="1"/>
          </p:cNvSpPr>
          <p:nvPr/>
        </p:nvSpPr>
        <p:spPr bwMode="auto">
          <a:xfrm>
            <a:off x="1749425" y="5177964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1825625" y="5406564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Oval 13"/>
          <p:cNvSpPr>
            <a:spLocks noChangeArrowheads="1"/>
          </p:cNvSpPr>
          <p:nvPr/>
        </p:nvSpPr>
        <p:spPr bwMode="auto">
          <a:xfrm>
            <a:off x="2435225" y="5711364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Oval 14"/>
          <p:cNvSpPr>
            <a:spLocks noChangeArrowheads="1"/>
          </p:cNvSpPr>
          <p:nvPr/>
        </p:nvSpPr>
        <p:spPr bwMode="auto">
          <a:xfrm>
            <a:off x="2206625" y="5406564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15"/>
          <p:cNvSpPr>
            <a:spLocks noChangeArrowheads="1"/>
          </p:cNvSpPr>
          <p:nvPr/>
        </p:nvSpPr>
        <p:spPr bwMode="auto">
          <a:xfrm>
            <a:off x="1978025" y="5101764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Oval 16"/>
          <p:cNvSpPr>
            <a:spLocks noChangeArrowheads="1"/>
          </p:cNvSpPr>
          <p:nvPr/>
        </p:nvSpPr>
        <p:spPr bwMode="auto">
          <a:xfrm>
            <a:off x="2587625" y="5177964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 flipV="1">
            <a:off x="3121025" y="3044364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3181350" y="3542839"/>
            <a:ext cx="40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Φ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3121025" y="2968164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Vacuum level</a:t>
            </a:r>
          </a:p>
        </p:txBody>
      </p:sp>
      <p:sp>
        <p:nvSpPr>
          <p:cNvPr id="22" name="AutoShape 22"/>
          <p:cNvSpPr>
            <a:spLocks noChangeArrowheads="1"/>
          </p:cNvSpPr>
          <p:nvPr/>
        </p:nvSpPr>
        <p:spPr bwMode="auto">
          <a:xfrm rot="988501">
            <a:off x="2968625" y="5482764"/>
            <a:ext cx="1828800" cy="533400"/>
          </a:xfrm>
          <a:prstGeom prst="leftArrow">
            <a:avLst>
              <a:gd name="adj1" fmla="val 50000"/>
              <a:gd name="adj2" fmla="val 88397"/>
            </a:avLst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AutoShape 25"/>
          <p:cNvSpPr>
            <a:spLocks noChangeArrowheads="1"/>
          </p:cNvSpPr>
          <p:nvPr/>
        </p:nvSpPr>
        <p:spPr bwMode="auto">
          <a:xfrm rot="776572">
            <a:off x="2643188" y="5252577"/>
            <a:ext cx="304800" cy="76200"/>
          </a:xfrm>
          <a:prstGeom prst="leftArrow">
            <a:avLst>
              <a:gd name="adj1" fmla="val 50000"/>
              <a:gd name="adj2" fmla="val 100000"/>
            </a:avLst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AutoShape 26"/>
          <p:cNvSpPr>
            <a:spLocks noChangeArrowheads="1"/>
          </p:cNvSpPr>
          <p:nvPr/>
        </p:nvSpPr>
        <p:spPr bwMode="auto">
          <a:xfrm rot="776572">
            <a:off x="1816100" y="5330364"/>
            <a:ext cx="1143000" cy="76200"/>
          </a:xfrm>
          <a:prstGeom prst="leftArrow">
            <a:avLst>
              <a:gd name="adj1" fmla="val 50000"/>
              <a:gd name="adj2" fmla="val 375000"/>
            </a:avLst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AutoShape 27"/>
          <p:cNvSpPr>
            <a:spLocks noChangeArrowheads="1"/>
          </p:cNvSpPr>
          <p:nvPr/>
        </p:nvSpPr>
        <p:spPr bwMode="auto">
          <a:xfrm rot="-1649529">
            <a:off x="1917700" y="5778039"/>
            <a:ext cx="1055688" cy="68263"/>
          </a:xfrm>
          <a:prstGeom prst="leftArrow">
            <a:avLst>
              <a:gd name="adj1" fmla="val 50000"/>
              <a:gd name="adj2" fmla="val 386625"/>
            </a:avLst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AutoShape 28"/>
          <p:cNvSpPr>
            <a:spLocks noChangeArrowheads="1"/>
          </p:cNvSpPr>
          <p:nvPr/>
        </p:nvSpPr>
        <p:spPr bwMode="auto">
          <a:xfrm rot="20823428" flipH="1">
            <a:off x="2989263" y="5177964"/>
            <a:ext cx="1371600" cy="152400"/>
          </a:xfrm>
          <a:prstGeom prst="leftArrow">
            <a:avLst>
              <a:gd name="adj1" fmla="val 50000"/>
              <a:gd name="adj2" fmla="val 225000"/>
            </a:avLst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AutoShape 29"/>
          <p:cNvSpPr>
            <a:spLocks noChangeArrowheads="1"/>
          </p:cNvSpPr>
          <p:nvPr/>
        </p:nvSpPr>
        <p:spPr bwMode="auto">
          <a:xfrm rot="776572">
            <a:off x="2054225" y="5244639"/>
            <a:ext cx="919163" cy="109538"/>
          </a:xfrm>
          <a:prstGeom prst="leftArrow">
            <a:avLst>
              <a:gd name="adj1" fmla="val 50000"/>
              <a:gd name="adj2" fmla="val 209782"/>
            </a:avLst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Line 31"/>
          <p:cNvSpPr>
            <a:spLocks noChangeShapeType="1"/>
          </p:cNvSpPr>
          <p:nvPr/>
        </p:nvSpPr>
        <p:spPr bwMode="auto">
          <a:xfrm flipV="1">
            <a:off x="1825625" y="2434764"/>
            <a:ext cx="0" cy="274320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" name="Oval 32"/>
          <p:cNvSpPr>
            <a:spLocks noChangeArrowheads="1"/>
          </p:cNvSpPr>
          <p:nvPr/>
        </p:nvSpPr>
        <p:spPr bwMode="auto">
          <a:xfrm>
            <a:off x="2587625" y="2282364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Oval 33"/>
          <p:cNvSpPr>
            <a:spLocks noChangeArrowheads="1"/>
          </p:cNvSpPr>
          <p:nvPr/>
        </p:nvSpPr>
        <p:spPr bwMode="auto">
          <a:xfrm>
            <a:off x="1749425" y="2282364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Line 34"/>
          <p:cNvSpPr>
            <a:spLocks noChangeShapeType="1"/>
          </p:cNvSpPr>
          <p:nvPr/>
        </p:nvSpPr>
        <p:spPr bwMode="auto">
          <a:xfrm flipV="1">
            <a:off x="2054225" y="2358564"/>
            <a:ext cx="0" cy="274320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2" name="Oval 35"/>
          <p:cNvSpPr>
            <a:spLocks noChangeArrowheads="1"/>
          </p:cNvSpPr>
          <p:nvPr/>
        </p:nvSpPr>
        <p:spPr bwMode="auto">
          <a:xfrm>
            <a:off x="1978025" y="2206164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Line 36"/>
          <p:cNvSpPr>
            <a:spLocks noChangeShapeType="1"/>
          </p:cNvSpPr>
          <p:nvPr/>
        </p:nvSpPr>
        <p:spPr bwMode="auto">
          <a:xfrm flipV="1">
            <a:off x="2663825" y="2434764"/>
            <a:ext cx="0" cy="274320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4" name="Oval 38"/>
          <p:cNvSpPr>
            <a:spLocks noChangeArrowheads="1"/>
          </p:cNvSpPr>
          <p:nvPr/>
        </p:nvSpPr>
        <p:spPr bwMode="auto">
          <a:xfrm>
            <a:off x="2816225" y="4415964"/>
            <a:ext cx="152400" cy="152400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5" name="AutoShape 39"/>
          <p:cNvCxnSpPr>
            <a:cxnSpLocks noChangeShapeType="1"/>
            <a:stCxn id="30" idx="5"/>
            <a:endCxn id="34" idx="1"/>
          </p:cNvCxnSpPr>
          <p:nvPr/>
        </p:nvCxnSpPr>
        <p:spPr bwMode="auto">
          <a:xfrm>
            <a:off x="1879600" y="2412539"/>
            <a:ext cx="958850" cy="202565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</p:cxnSp>
      <p:sp>
        <p:nvSpPr>
          <p:cNvPr id="36" name="Oval 40"/>
          <p:cNvSpPr>
            <a:spLocks noChangeArrowheads="1"/>
          </p:cNvSpPr>
          <p:nvPr/>
        </p:nvSpPr>
        <p:spPr bwMode="auto">
          <a:xfrm>
            <a:off x="2816225" y="2815764"/>
            <a:ext cx="152400" cy="152400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7" name="AutoShape 41"/>
          <p:cNvCxnSpPr>
            <a:cxnSpLocks noChangeShapeType="1"/>
            <a:stCxn id="29" idx="5"/>
            <a:endCxn id="36" idx="0"/>
          </p:cNvCxnSpPr>
          <p:nvPr/>
        </p:nvCxnSpPr>
        <p:spPr bwMode="auto">
          <a:xfrm>
            <a:off x="2717800" y="2412539"/>
            <a:ext cx="174625" cy="403225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</p:cxnSp>
      <p:sp>
        <p:nvSpPr>
          <p:cNvPr id="38" name="Line 43"/>
          <p:cNvSpPr>
            <a:spLocks noChangeShapeType="1"/>
          </p:cNvSpPr>
          <p:nvPr/>
        </p:nvSpPr>
        <p:spPr bwMode="auto">
          <a:xfrm>
            <a:off x="2130425" y="2282364"/>
            <a:ext cx="8382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9" name="Line 45"/>
          <p:cNvSpPr>
            <a:spLocks noChangeShapeType="1"/>
          </p:cNvSpPr>
          <p:nvPr/>
        </p:nvSpPr>
        <p:spPr bwMode="auto">
          <a:xfrm>
            <a:off x="2968625" y="2891964"/>
            <a:ext cx="15240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0" name="Oval 46"/>
          <p:cNvSpPr>
            <a:spLocks noChangeArrowheads="1"/>
          </p:cNvSpPr>
          <p:nvPr/>
        </p:nvSpPr>
        <p:spPr bwMode="auto">
          <a:xfrm>
            <a:off x="4492625" y="2815764"/>
            <a:ext cx="152400" cy="1524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Oval 48"/>
          <p:cNvSpPr>
            <a:spLocks noChangeArrowheads="1"/>
          </p:cNvSpPr>
          <p:nvPr/>
        </p:nvSpPr>
        <p:spPr bwMode="auto">
          <a:xfrm>
            <a:off x="4492625" y="2206164"/>
            <a:ext cx="152400" cy="152400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Line 49"/>
          <p:cNvSpPr>
            <a:spLocks noChangeShapeType="1"/>
          </p:cNvSpPr>
          <p:nvPr/>
        </p:nvSpPr>
        <p:spPr bwMode="auto">
          <a:xfrm>
            <a:off x="2968625" y="2282364"/>
            <a:ext cx="15240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3" name="Oval 50"/>
          <p:cNvSpPr>
            <a:spLocks noChangeArrowheads="1"/>
          </p:cNvSpPr>
          <p:nvPr/>
        </p:nvSpPr>
        <p:spPr bwMode="auto">
          <a:xfrm>
            <a:off x="1854200" y="6028864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Line 51"/>
          <p:cNvSpPr>
            <a:spLocks noChangeShapeType="1"/>
          </p:cNvSpPr>
          <p:nvPr/>
        </p:nvSpPr>
        <p:spPr bwMode="auto">
          <a:xfrm flipV="1">
            <a:off x="1930400" y="3285664"/>
            <a:ext cx="0" cy="274320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5" name="Oval 52"/>
          <p:cNvSpPr>
            <a:spLocks noChangeArrowheads="1"/>
          </p:cNvSpPr>
          <p:nvPr/>
        </p:nvSpPr>
        <p:spPr bwMode="auto">
          <a:xfrm>
            <a:off x="1854200" y="3133264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Text Box 53"/>
          <p:cNvSpPr txBox="1">
            <a:spLocks noChangeArrowheads="1"/>
          </p:cNvSpPr>
          <p:nvPr/>
        </p:nvSpPr>
        <p:spPr bwMode="auto">
          <a:xfrm rot="5400000">
            <a:off x="91281" y="5467683"/>
            <a:ext cx="13731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>
                <a:latin typeface="Times New Roman" pitchFamily="18" charset="0"/>
              </a:rPr>
              <a:t>Filled States</a:t>
            </a:r>
          </a:p>
        </p:txBody>
      </p:sp>
      <p:sp>
        <p:nvSpPr>
          <p:cNvPr id="47" name="Text Box 55"/>
          <p:cNvSpPr txBox="1">
            <a:spLocks noChangeArrowheads="1"/>
          </p:cNvSpPr>
          <p:nvPr/>
        </p:nvSpPr>
        <p:spPr bwMode="auto">
          <a:xfrm rot="5400000">
            <a:off x="91281" y="4094496"/>
            <a:ext cx="13731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latin typeface="Times New Roman" pitchFamily="18" charset="0"/>
              </a:rPr>
              <a:t>Empty States</a:t>
            </a:r>
          </a:p>
        </p:txBody>
      </p:sp>
      <p:sp>
        <p:nvSpPr>
          <p:cNvPr id="48" name="Text Box 56"/>
          <p:cNvSpPr txBox="1">
            <a:spLocks noChangeArrowheads="1"/>
          </p:cNvSpPr>
          <p:nvPr/>
        </p:nvSpPr>
        <p:spPr bwMode="auto">
          <a:xfrm rot="16200000">
            <a:off x="834231" y="3616658"/>
            <a:ext cx="7191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latin typeface="Times New Roman" pitchFamily="18" charset="0"/>
              </a:rPr>
              <a:t>h</a:t>
            </a:r>
            <a:r>
              <a:rPr lang="en-US" sz="1600">
                <a:latin typeface="Times New Roman" pitchFamily="18" charset="0"/>
                <a:sym typeface="Symbol" pitchFamily="18" charset="2"/>
              </a:rPr>
              <a:t></a:t>
            </a:r>
          </a:p>
        </p:txBody>
      </p:sp>
      <p:sp>
        <p:nvSpPr>
          <p:cNvPr id="49" name="Oval 57"/>
          <p:cNvSpPr>
            <a:spLocks noChangeArrowheads="1"/>
          </p:cNvSpPr>
          <p:nvPr/>
        </p:nvSpPr>
        <p:spPr bwMode="auto">
          <a:xfrm>
            <a:off x="1117600" y="5558964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Oval 58"/>
          <p:cNvSpPr>
            <a:spLocks noChangeArrowheads="1"/>
          </p:cNvSpPr>
          <p:nvPr/>
        </p:nvSpPr>
        <p:spPr bwMode="auto">
          <a:xfrm>
            <a:off x="1117600" y="6028864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Oval 59"/>
          <p:cNvSpPr>
            <a:spLocks noChangeArrowheads="1"/>
          </p:cNvSpPr>
          <p:nvPr/>
        </p:nvSpPr>
        <p:spPr bwMode="auto">
          <a:xfrm>
            <a:off x="1444625" y="5711364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Rectangle 60"/>
          <p:cNvSpPr>
            <a:spLocks noChangeArrowheads="1"/>
          </p:cNvSpPr>
          <p:nvPr/>
        </p:nvSpPr>
        <p:spPr bwMode="auto">
          <a:xfrm>
            <a:off x="5258249" y="1728327"/>
            <a:ext cx="3842204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arenR"/>
            </a:pPr>
            <a:r>
              <a:rPr lang="en-US" sz="2400" dirty="0">
                <a:solidFill>
                  <a:srgbClr val="FF3300"/>
                </a:solidFill>
              </a:rPr>
              <a:t> </a:t>
            </a:r>
            <a:r>
              <a:rPr lang="en-US" sz="2400" dirty="0"/>
              <a:t>Excitation of e</a:t>
            </a:r>
            <a:r>
              <a:rPr lang="en-US" sz="2400" baseline="30000" dirty="0"/>
              <a:t>-</a:t>
            </a:r>
            <a:r>
              <a:rPr lang="en-US" sz="2400" dirty="0"/>
              <a:t> in metal</a:t>
            </a:r>
          </a:p>
          <a:p>
            <a:pPr marL="800100" lvl="1" indent="-342900"/>
            <a:r>
              <a:rPr lang="en-US" dirty="0"/>
              <a:t>Reflection (angle dependence)</a:t>
            </a:r>
          </a:p>
          <a:p>
            <a:pPr marL="800100" lvl="1" indent="-342900"/>
            <a:r>
              <a:rPr lang="en-US" dirty="0"/>
              <a:t>Energy distribution of excited e</a:t>
            </a:r>
            <a:r>
              <a:rPr lang="en-US" baseline="30000" dirty="0"/>
              <a:t>-</a:t>
            </a:r>
            <a:endParaRPr lang="en-US" dirty="0"/>
          </a:p>
          <a:p>
            <a:pPr marL="342900" indent="-342900"/>
            <a:r>
              <a:rPr lang="en-US" sz="2400" dirty="0">
                <a:solidFill>
                  <a:srgbClr val="FF3300"/>
                </a:solidFill>
              </a:rPr>
              <a:t>2)</a:t>
            </a:r>
            <a:r>
              <a:rPr lang="en-US" sz="2400" dirty="0"/>
              <a:t> Transit to the Surface</a:t>
            </a:r>
          </a:p>
          <a:p>
            <a:pPr marL="342900" indent="-342900"/>
            <a:r>
              <a:rPr lang="en-US" dirty="0"/>
              <a:t>       e</a:t>
            </a:r>
            <a:r>
              <a:rPr lang="en-US" baseline="30000" dirty="0"/>
              <a:t>-</a:t>
            </a:r>
            <a:r>
              <a:rPr lang="en-US" dirty="0"/>
              <a:t>-e</a:t>
            </a:r>
            <a:r>
              <a:rPr lang="en-US" baseline="30000" dirty="0"/>
              <a:t>-</a:t>
            </a:r>
            <a:r>
              <a:rPr lang="en-US" dirty="0"/>
              <a:t> scattering</a:t>
            </a:r>
          </a:p>
          <a:p>
            <a:pPr marL="342900" indent="-342900"/>
            <a:r>
              <a:rPr lang="en-US" dirty="0"/>
              <a:t>       Direction of travel</a:t>
            </a:r>
          </a:p>
          <a:p>
            <a:pPr marL="342900" indent="-342900"/>
            <a:r>
              <a:rPr lang="en-US" sz="2400" dirty="0">
                <a:solidFill>
                  <a:srgbClr val="FF3300"/>
                </a:solidFill>
              </a:rPr>
              <a:t>3)</a:t>
            </a:r>
            <a:r>
              <a:rPr lang="en-US" sz="2400" dirty="0"/>
              <a:t> Escape surface</a:t>
            </a:r>
          </a:p>
          <a:p>
            <a:pPr marL="342900" indent="-342900"/>
            <a:r>
              <a:rPr lang="en-US" dirty="0"/>
              <a:t>       Overcome </a:t>
            </a:r>
            <a:r>
              <a:rPr lang="en-US" dirty="0" smtClean="0"/>
              <a:t>Work function</a:t>
            </a:r>
            <a:endParaRPr lang="en-US" dirty="0"/>
          </a:p>
          <a:p>
            <a:pPr marL="342900" indent="-342900"/>
            <a:r>
              <a:rPr lang="en-US" dirty="0"/>
              <a:t>       Reduction of </a:t>
            </a:r>
            <a:r>
              <a:rPr lang="el-GR" dirty="0">
                <a:cs typeface="Arial" charset="0"/>
                <a:sym typeface="Symbol" pitchFamily="18" charset="2"/>
              </a:rPr>
              <a:t></a:t>
            </a:r>
            <a:r>
              <a:rPr lang="en-US" dirty="0">
                <a:cs typeface="Arial" charset="0"/>
                <a:sym typeface="Symbol" pitchFamily="18" charset="2"/>
              </a:rPr>
              <a:t> due to applied </a:t>
            </a:r>
          </a:p>
          <a:p>
            <a:pPr marL="800100" lvl="1" indent="-342900"/>
            <a:r>
              <a:rPr lang="en-US" dirty="0">
                <a:cs typeface="Arial" charset="0"/>
                <a:sym typeface="Symbol" pitchFamily="18" charset="2"/>
              </a:rPr>
              <a:t>field (Schottky Effect</a:t>
            </a:r>
            <a:r>
              <a:rPr lang="en-US" dirty="0" smtClean="0">
                <a:cs typeface="Arial" charset="0"/>
                <a:sym typeface="Symbol" pitchFamily="18" charset="2"/>
              </a:rPr>
              <a:t>)</a:t>
            </a:r>
            <a:endParaRPr lang="el-GR" dirty="0">
              <a:cs typeface="Arial" charset="0"/>
              <a:sym typeface="Symbol" pitchFamily="18" charset="2"/>
            </a:endParaRPr>
          </a:p>
        </p:txBody>
      </p:sp>
      <p:sp>
        <p:nvSpPr>
          <p:cNvPr id="53" name="Text Box 71"/>
          <p:cNvSpPr txBox="1">
            <a:spLocks noChangeArrowheads="1"/>
          </p:cNvSpPr>
          <p:nvPr/>
        </p:nvSpPr>
        <p:spPr bwMode="auto">
          <a:xfrm rot="990291">
            <a:off x="3348038" y="5609764"/>
            <a:ext cx="13731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>
                <a:latin typeface="Times New Roman" pitchFamily="18" charset="0"/>
              </a:rPr>
              <a:t>Laser</a:t>
            </a:r>
          </a:p>
        </p:txBody>
      </p:sp>
      <p:sp>
        <p:nvSpPr>
          <p:cNvPr id="66" name="Oval 74"/>
          <p:cNvSpPr>
            <a:spLocks noChangeArrowheads="1"/>
          </p:cNvSpPr>
          <p:nvPr/>
        </p:nvSpPr>
        <p:spPr bwMode="auto">
          <a:xfrm>
            <a:off x="1346200" y="5201777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7" name="Line 75"/>
          <p:cNvSpPr>
            <a:spLocks noChangeShapeType="1"/>
          </p:cNvSpPr>
          <p:nvPr/>
        </p:nvSpPr>
        <p:spPr bwMode="auto">
          <a:xfrm flipV="1">
            <a:off x="1422400" y="2458577"/>
            <a:ext cx="0" cy="274320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8" name="Oval 76"/>
          <p:cNvSpPr>
            <a:spLocks noChangeArrowheads="1"/>
          </p:cNvSpPr>
          <p:nvPr/>
        </p:nvSpPr>
        <p:spPr bwMode="auto">
          <a:xfrm>
            <a:off x="1346200" y="2306177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9" name="Line 77"/>
          <p:cNvSpPr>
            <a:spLocks noChangeShapeType="1"/>
          </p:cNvSpPr>
          <p:nvPr/>
        </p:nvSpPr>
        <p:spPr bwMode="auto">
          <a:xfrm flipH="1">
            <a:off x="990600" y="2387139"/>
            <a:ext cx="33655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5334001" y="5211774"/>
            <a:ext cx="36714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175"/>
            <a:r>
              <a:rPr lang="en-US" sz="2000" dirty="0" smtClean="0"/>
              <a:t>Integrate product of probabilities over all electron energies capable of escape to obtain Quantum Efficiency</a:t>
            </a:r>
            <a:endParaRPr lang="en-US" sz="2000" dirty="0"/>
          </a:p>
        </p:txBody>
      </p:sp>
      <p:sp>
        <p:nvSpPr>
          <p:cNvPr id="58" name="Slide Number Placeholder 5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5DAB-1AE8-412C-981F-83F4A1D58FCE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6836231" y="4745135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?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79501" y="4484843"/>
            <a:ext cx="1512000" cy="360000"/>
          </a:xfrm>
          <a:prstGeom prst="rect">
            <a:avLst/>
          </a:prstGeom>
          <a:solidFill>
            <a:srgbClr val="FF0000">
              <a:alpha val="30000"/>
            </a:srgb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ooter Placeholder 6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IPM_PCRFG_990701_MS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4" grpId="0" animBg="1"/>
      <p:bldP spid="45" grpId="0" animBg="1"/>
      <p:bldP spid="48" grpId="0"/>
      <p:bldP spid="53" grpId="0"/>
      <p:bldP spid="67" grpId="0" animBg="1"/>
      <p:bldP spid="68" grpId="0" animBg="1"/>
      <p:bldP spid="69" grpId="0" animBg="1"/>
      <p:bldP spid="70" grpId="0"/>
      <p:bldP spid="59" grpId="0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Schottky Effect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Under the RF field, the surface barrier of the emissive material is deformed to be lower. The generated electrons can be liberated to the vacuum more easily.</a:t>
            </a:r>
            <a:endParaRPr lang="en-US" sz="24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l="1141" t="3134" r="659"/>
          <a:stretch>
            <a:fillRect/>
          </a:stretch>
        </p:blipFill>
        <p:spPr bwMode="auto">
          <a:xfrm>
            <a:off x="415635" y="3034145"/>
            <a:ext cx="8063345" cy="3630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lum bright="-20000" contrast="40000"/>
          </a:blip>
          <a:srcRect t="5907"/>
          <a:stretch>
            <a:fillRect/>
          </a:stretch>
        </p:blipFill>
        <p:spPr bwMode="auto">
          <a:xfrm>
            <a:off x="4510663" y="374074"/>
            <a:ext cx="4330955" cy="127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5DAB-1AE8-412C-981F-83F4A1D58FCE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IPM_PCRFG_990701_MS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QE </a:t>
            </a:r>
            <a:r>
              <a:rPr lang="en-US" dirty="0" err="1" smtClean="0"/>
              <a:t>vs</a:t>
            </a:r>
            <a:r>
              <a:rPr lang="en-US" dirty="0" smtClean="0"/>
              <a:t> thermal emittance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" t="921"/>
          <a:stretch>
            <a:fillRect/>
          </a:stretch>
        </p:blipFill>
        <p:spPr>
          <a:xfrm>
            <a:off x="118095" y="2878442"/>
            <a:ext cx="5120566" cy="3781292"/>
          </a:xfrm>
        </p:spPr>
      </p:pic>
      <p:sp>
        <p:nvSpPr>
          <p:cNvPr id="8" name="TextBox 7"/>
          <p:cNvSpPr txBox="1"/>
          <p:nvPr/>
        </p:nvSpPr>
        <p:spPr>
          <a:xfrm>
            <a:off x="5223162" y="2678047"/>
            <a:ext cx="3602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763"/>
            <a:r>
              <a:rPr lang="en-US" sz="2000" dirty="0" smtClean="0">
                <a:solidFill>
                  <a:srgbClr val="FF0000"/>
                </a:solidFill>
              </a:rPr>
              <a:t>QE and emittance have the same dependency on photon energy.</a:t>
            </a:r>
          </a:p>
        </p:txBody>
      </p:sp>
      <p:pic>
        <p:nvPicPr>
          <p:cNvPr id="9" name="Picture 8" descr="Picture1.png"/>
          <p:cNvPicPr>
            <a:picLocks noChangeAspect="1"/>
          </p:cNvPicPr>
          <p:nvPr/>
        </p:nvPicPr>
        <p:blipFill>
          <a:blip r:embed="rId3" cstate="print">
            <a:lum bright="-20000" contrast="40000"/>
          </a:blip>
          <a:stretch>
            <a:fillRect/>
          </a:stretch>
        </p:blipFill>
        <p:spPr>
          <a:xfrm>
            <a:off x="389248" y="1582716"/>
            <a:ext cx="4586504" cy="1132071"/>
          </a:xfrm>
          <a:prstGeom prst="rect">
            <a:avLst/>
          </a:prstGeom>
        </p:spPr>
      </p:pic>
      <p:pic>
        <p:nvPicPr>
          <p:cNvPr id="11" name="Picture 10" descr="Picture3.png"/>
          <p:cNvPicPr>
            <a:picLocks noChangeAspect="1"/>
          </p:cNvPicPr>
          <p:nvPr/>
        </p:nvPicPr>
        <p:blipFill>
          <a:blip r:embed="rId4" cstate="print">
            <a:lum bright="-20000" contrast="40000"/>
          </a:blip>
          <a:stretch>
            <a:fillRect/>
          </a:stretch>
        </p:blipFill>
        <p:spPr>
          <a:xfrm>
            <a:off x="5666510" y="1511465"/>
            <a:ext cx="2813378" cy="93209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144983" y="1592366"/>
            <a:ext cx="1316181" cy="5412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038111" y="1578510"/>
            <a:ext cx="1316181" cy="5412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84999" y="5662779"/>
            <a:ext cx="3812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763"/>
            <a:r>
              <a:rPr lang="en-US" sz="2400" b="1" dirty="0" smtClean="0"/>
              <a:t>We can reduce emittance at the expense of very low QE.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5DAB-1AE8-412C-981F-83F4A1D58FCE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IPM_PCRFG_990701_MS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17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animBg="1"/>
      <p:bldP spid="10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Factors Affecting QE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4379991"/>
              </p:ext>
            </p:extLst>
          </p:nvPr>
        </p:nvGraphicFramePr>
        <p:xfrm>
          <a:off x="377369" y="1623421"/>
          <a:ext cx="8403771" cy="4983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620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smtClean="0">
                          <a:latin typeface="Times New Roman" pitchFamily="18" charset="0"/>
                          <a:cs typeface="Times New Roman" pitchFamily="18" charset="0"/>
                        </a:rPr>
                        <a:t>Factor</a:t>
                      </a:r>
                      <a:endParaRPr lang="en-US" sz="19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smtClean="0">
                          <a:latin typeface="Times New Roman" pitchFamily="18" charset="0"/>
                          <a:cs typeface="Times New Roman" pitchFamily="18" charset="0"/>
                        </a:rPr>
                        <a:t>Description</a:t>
                      </a:r>
                      <a:endParaRPr lang="en-US" sz="19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dirty="0" smtClean="0">
                          <a:latin typeface="Times New Roman" pitchFamily="18" charset="0"/>
                          <a:cs typeface="Times New Roman" pitchFamily="18" charset="0"/>
                        </a:rPr>
                        <a:t>Reflection</a:t>
                      </a:r>
                      <a:endParaRPr lang="en-US" sz="19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Choice of polarization and angle of incidence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Light traps (microstructures)</a:t>
                      </a:r>
                      <a:endParaRPr lang="en-US" sz="19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900" b="1" dirty="0" smtClean="0">
                          <a:latin typeface="Times New Roman" pitchFamily="18" charset="0"/>
                          <a:cs typeface="Times New Roman" pitchFamily="18" charset="0"/>
                        </a:rPr>
                        <a:t>Nonproductive absorption</a:t>
                      </a:r>
                      <a:endParaRPr lang="en-US" sz="19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Semiconductor cathodes (especially NEA materials)</a:t>
                      </a:r>
                    </a:p>
                    <a:p>
                      <a:pPr algn="l"/>
                      <a:r>
                        <a:rPr lang="en-US" sz="1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Narrow valence band</a:t>
                      </a:r>
                    </a:p>
                    <a:p>
                      <a:pPr algn="l"/>
                      <a:r>
                        <a:rPr lang="en-US" sz="1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Work function reduction (Schottky effect, dipole layers)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dirty="0" smtClean="0">
                          <a:latin typeface="Times New Roman" pitchFamily="18" charset="0"/>
                          <a:cs typeface="Times New Roman" pitchFamily="18" charset="0"/>
                        </a:rPr>
                        <a:t>Electron scattering (electron </a:t>
                      </a:r>
                      <a:r>
                        <a:rPr lang="en-US" sz="19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mfp</a:t>
                      </a:r>
                      <a:r>
                        <a:rPr lang="en-US" sz="1900" b="1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9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Stay within the “magic window”, f&lt;</a:t>
                      </a:r>
                      <a:r>
                        <a:rPr lang="en-US" sz="19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Eg</a:t>
                      </a:r>
                      <a:r>
                        <a:rPr lang="en-US" sz="1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&lt;2Egap</a:t>
                      </a:r>
                    </a:p>
                    <a:p>
                      <a:pPr algn="l"/>
                      <a:r>
                        <a:rPr lang="en-US" sz="1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Minimize photon absorption length (surface plasmons)</a:t>
                      </a:r>
                    </a:p>
                    <a:p>
                      <a:pPr algn="l"/>
                      <a:r>
                        <a:rPr lang="en-US" sz="1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Good crystals – minimize defect and impurity</a:t>
                      </a:r>
                      <a:endParaRPr lang="en-US" sz="19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900" b="1" dirty="0" smtClean="0">
                          <a:latin typeface="Times New Roman" pitchFamily="18" charset="0"/>
                          <a:cs typeface="Times New Roman" pitchFamily="18" charset="0"/>
                        </a:rPr>
                        <a:t>Deposition parameters </a:t>
                      </a:r>
                      <a:endParaRPr lang="en-US" sz="19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Substrate material, cathode thickness, sequential </a:t>
                      </a:r>
                      <a:r>
                        <a:rPr lang="en-US" sz="19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vs</a:t>
                      </a:r>
                      <a:r>
                        <a:rPr lang="en-US" sz="1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Co-deposition,</a:t>
                      </a:r>
                    </a:p>
                    <a:p>
                      <a:pPr algn="l"/>
                      <a:r>
                        <a:rPr lang="en-US" sz="1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substrate temperature, cooling time, oxide layer formation</a:t>
                      </a:r>
                      <a:endParaRPr lang="en-US" sz="19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900" b="1" dirty="0" smtClean="0">
                          <a:latin typeface="Times New Roman" pitchFamily="18" charset="0"/>
                          <a:cs typeface="Times New Roman" pitchFamily="18" charset="0"/>
                        </a:rPr>
                        <a:t>Vacuum environment </a:t>
                      </a:r>
                      <a:endParaRPr lang="en-US" sz="19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Ion back-bombardment, electron stimulated desorption, chemical poisoning</a:t>
                      </a:r>
                      <a:endParaRPr lang="en-US" sz="19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900" b="1" dirty="0" smtClean="0">
                          <a:latin typeface="Times New Roman" pitchFamily="18" charset="0"/>
                          <a:cs typeface="Times New Roman" pitchFamily="18" charset="0"/>
                        </a:rPr>
                        <a:t>Operating environment </a:t>
                      </a:r>
                      <a:endParaRPr lang="en-US" sz="19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Thermal stability, space charge</a:t>
                      </a:r>
                      <a:endParaRPr lang="en-US" sz="19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5DAB-1AE8-412C-981F-83F4A1D58FCE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IPM_PCRFG_990701_MS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Factors Affecting Dark Current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40045" y="5065976"/>
            <a:ext cx="821772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Low work function reduces the threshold photon energy and improves QE, especially near threshold, 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But, it increases dark current.</a:t>
            </a:r>
          </a:p>
          <a:p>
            <a:r>
              <a:rPr lang="en-US" sz="2000" b="1" dirty="0" smtClean="0"/>
              <a:t>=&gt; </a:t>
            </a:r>
            <a:r>
              <a:rPr lang="en-US" sz="2000" b="1" dirty="0" smtClean="0">
                <a:solidFill>
                  <a:srgbClr val="00B050"/>
                </a:solidFill>
              </a:rPr>
              <a:t>Optimal work function depends on application.</a:t>
            </a:r>
            <a:endParaRPr lang="en-US" sz="2000" b="1" dirty="0">
              <a:solidFill>
                <a:srgbClr val="00B050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2242837"/>
              </p:ext>
            </p:extLst>
          </p:nvPr>
        </p:nvGraphicFramePr>
        <p:xfrm>
          <a:off x="1679036" y="1905330"/>
          <a:ext cx="5036460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06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5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smtClean="0">
                          <a:latin typeface="Times New Roman" pitchFamily="18" charset="0"/>
                          <a:cs typeface="Times New Roman" pitchFamily="18" charset="0"/>
                        </a:rPr>
                        <a:t>Mechanism</a:t>
                      </a:r>
                      <a:endParaRPr lang="en-US" sz="19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smtClean="0">
                          <a:latin typeface="Times New Roman" pitchFamily="18" charset="0"/>
                          <a:cs typeface="Times New Roman" pitchFamily="18" charset="0"/>
                        </a:rPr>
                        <a:t>Factors</a:t>
                      </a:r>
                      <a:endParaRPr lang="en-US" sz="19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dirty="0" smtClean="0">
                          <a:latin typeface="Times New Roman" pitchFamily="18" charset="0"/>
                          <a:cs typeface="Times New Roman" pitchFamily="18" charset="0"/>
                        </a:rPr>
                        <a:t>Field emission </a:t>
                      </a:r>
                      <a:endParaRPr lang="en-US" sz="19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Electric field at cathode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Surface morphology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Work function</a:t>
                      </a:r>
                      <a:endParaRPr lang="en-US" sz="19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dirty="0" smtClean="0">
                          <a:latin typeface="Times New Roman" pitchFamily="18" charset="0"/>
                          <a:cs typeface="Times New Roman" pitchFamily="18" charset="0"/>
                        </a:rPr>
                        <a:t>Thermal emission </a:t>
                      </a:r>
                      <a:endParaRPr lang="en-US" sz="19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Temperature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Work Function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dirty="0" smtClean="0">
                          <a:latin typeface="Times New Roman" pitchFamily="18" charset="0"/>
                          <a:cs typeface="Times New Roman" pitchFamily="18" charset="0"/>
                        </a:rPr>
                        <a:t>Ion bombardment</a:t>
                      </a:r>
                      <a:endParaRPr lang="en-US" sz="19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Vacuum</a:t>
                      </a:r>
                    </a:p>
                    <a:p>
                      <a:r>
                        <a:rPr lang="en-US" sz="1900" b="0" dirty="0" smtClean="0">
                          <a:latin typeface="Times New Roman" pitchFamily="18" charset="0"/>
                          <a:cs typeface="Times New Roman" pitchFamily="18" charset="0"/>
                        </a:rPr>
                        <a:t>Work function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5DAB-1AE8-412C-981F-83F4A1D58FCE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IPM_PCRFG_990701_MS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401638">
              <a:buFont typeface="+mj-lt"/>
              <a:buAutoNum type="romanUcPeriod"/>
            </a:pPr>
            <a:r>
              <a:rPr lang="en-US" sz="2400" b="1" dirty="0" smtClean="0"/>
              <a:t>Introduction</a:t>
            </a:r>
          </a:p>
          <a:p>
            <a:pPr marL="457200" lvl="2" indent="-166688"/>
            <a:r>
              <a:rPr lang="en-US" dirty="0" smtClean="0"/>
              <a:t>Linac – Injector – Gun</a:t>
            </a:r>
          </a:p>
          <a:p>
            <a:pPr marL="457200" lvl="2" indent="-166688"/>
            <a:r>
              <a:rPr lang="en-US" dirty="0" smtClean="0"/>
              <a:t>Electron Emission and Extraction Mechanisms</a:t>
            </a:r>
          </a:p>
          <a:p>
            <a:pPr marL="457200" lvl="2" indent="-166688"/>
            <a:r>
              <a:rPr lang="en-US" dirty="0" smtClean="0"/>
              <a:t>Thermionic DC Gun vs. Photocathode RF Gun</a:t>
            </a:r>
          </a:p>
          <a:p>
            <a:pPr marL="0" indent="401638">
              <a:buFont typeface="+mj-lt"/>
              <a:buAutoNum type="romanUcPeriod"/>
            </a:pPr>
            <a:r>
              <a:rPr lang="en-US" sz="2400" b="1" dirty="0" smtClean="0"/>
              <a:t>Photocathode</a:t>
            </a:r>
          </a:p>
          <a:p>
            <a:pPr marL="457200" lvl="2" indent="-166688"/>
            <a:r>
              <a:rPr lang="en-US" dirty="0" smtClean="0"/>
              <a:t>Three Step Model – Quantum Efficiency</a:t>
            </a:r>
          </a:p>
          <a:p>
            <a:pPr marL="457200" lvl="2" indent="-166688"/>
            <a:r>
              <a:rPr lang="en-US" dirty="0" smtClean="0"/>
              <a:t>Classification – Properties</a:t>
            </a:r>
          </a:p>
          <a:p>
            <a:pPr marL="0" lvl="1" indent="401638">
              <a:buFont typeface="+mj-lt"/>
              <a:buAutoNum type="romanUcPeriod" startAt="3"/>
            </a:pPr>
            <a:r>
              <a:rPr lang="en-US" b="1" dirty="0" smtClean="0"/>
              <a:t>Vacuum</a:t>
            </a:r>
          </a:p>
          <a:p>
            <a:pPr marL="457200" lvl="2" indent="-166688"/>
            <a:r>
              <a:rPr lang="en-US" dirty="0" smtClean="0"/>
              <a:t>Describing Vacuum – Flow Regimes – Need for Accelerators</a:t>
            </a:r>
          </a:p>
          <a:p>
            <a:pPr marL="457200" lvl="2" indent="-166688"/>
            <a:r>
              <a:rPr lang="en-US" dirty="0" smtClean="0"/>
              <a:t>Sources of gas loads – Outgassing</a:t>
            </a:r>
          </a:p>
          <a:p>
            <a:pPr marL="457200" lvl="2" indent="-166688"/>
            <a:r>
              <a:rPr lang="en-US" dirty="0" smtClean="0"/>
              <a:t>Cathode Preparation, Transport &amp; Characterization Systems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5DAB-1AE8-412C-981F-83F4A1D58FCE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IPM_PCRFG_990701_MS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99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Cathodes for electron guns</a:t>
            </a:r>
            <a:endParaRPr lang="en-US" dirty="0"/>
          </a:p>
        </p:txBody>
      </p:sp>
      <p:pic>
        <p:nvPicPr>
          <p:cNvPr id="4" name="Picture 3" descr="classification.png"/>
          <p:cNvPicPr>
            <a:picLocks noChangeAspect="1"/>
          </p:cNvPicPr>
          <p:nvPr/>
        </p:nvPicPr>
        <p:blipFill>
          <a:blip r:embed="rId2" cstate="print"/>
          <a:srcRect l="1162" t="1475" r="1218" b="2502"/>
          <a:stretch>
            <a:fillRect/>
          </a:stretch>
        </p:blipFill>
        <p:spPr>
          <a:xfrm>
            <a:off x="346374" y="1717967"/>
            <a:ext cx="8388201" cy="480752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5DAB-1AE8-412C-981F-83F4A1D58FCE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4252686" y="1538514"/>
            <a:ext cx="4702628" cy="3706411"/>
          </a:xfrm>
          <a:custGeom>
            <a:avLst/>
            <a:gdLst>
              <a:gd name="connsiteX0" fmla="*/ 130628 w 4702628"/>
              <a:gd name="connsiteY0" fmla="*/ 1509486 h 3706411"/>
              <a:gd name="connsiteX1" fmla="*/ 130628 w 4702628"/>
              <a:gd name="connsiteY1" fmla="*/ 1509486 h 3706411"/>
              <a:gd name="connsiteX2" fmla="*/ 145143 w 4702628"/>
              <a:gd name="connsiteY2" fmla="*/ 1320800 h 3706411"/>
              <a:gd name="connsiteX3" fmla="*/ 174171 w 4702628"/>
              <a:gd name="connsiteY3" fmla="*/ 1233715 h 3706411"/>
              <a:gd name="connsiteX4" fmla="*/ 188685 w 4702628"/>
              <a:gd name="connsiteY4" fmla="*/ 1132115 h 3706411"/>
              <a:gd name="connsiteX5" fmla="*/ 217714 w 4702628"/>
              <a:gd name="connsiteY5" fmla="*/ 1001486 h 3706411"/>
              <a:gd name="connsiteX6" fmla="*/ 246743 w 4702628"/>
              <a:gd name="connsiteY6" fmla="*/ 957943 h 3706411"/>
              <a:gd name="connsiteX7" fmla="*/ 290285 w 4702628"/>
              <a:gd name="connsiteY7" fmla="*/ 928915 h 3706411"/>
              <a:gd name="connsiteX8" fmla="*/ 304800 w 4702628"/>
              <a:gd name="connsiteY8" fmla="*/ 885372 h 3706411"/>
              <a:gd name="connsiteX9" fmla="*/ 377371 w 4702628"/>
              <a:gd name="connsiteY9" fmla="*/ 870857 h 3706411"/>
              <a:gd name="connsiteX10" fmla="*/ 464457 w 4702628"/>
              <a:gd name="connsiteY10" fmla="*/ 841829 h 3706411"/>
              <a:gd name="connsiteX11" fmla="*/ 609600 w 4702628"/>
              <a:gd name="connsiteY11" fmla="*/ 754743 h 3706411"/>
              <a:gd name="connsiteX12" fmla="*/ 696685 w 4702628"/>
              <a:gd name="connsiteY12" fmla="*/ 682172 h 3706411"/>
              <a:gd name="connsiteX13" fmla="*/ 711200 w 4702628"/>
              <a:gd name="connsiteY13" fmla="*/ 638629 h 3706411"/>
              <a:gd name="connsiteX14" fmla="*/ 725714 w 4702628"/>
              <a:gd name="connsiteY14" fmla="*/ 391886 h 3706411"/>
              <a:gd name="connsiteX15" fmla="*/ 740228 w 4702628"/>
              <a:gd name="connsiteY15" fmla="*/ 348343 h 3706411"/>
              <a:gd name="connsiteX16" fmla="*/ 827314 w 4702628"/>
              <a:gd name="connsiteY16" fmla="*/ 217715 h 3706411"/>
              <a:gd name="connsiteX17" fmla="*/ 856343 w 4702628"/>
              <a:gd name="connsiteY17" fmla="*/ 174172 h 3706411"/>
              <a:gd name="connsiteX18" fmla="*/ 957943 w 4702628"/>
              <a:gd name="connsiteY18" fmla="*/ 116115 h 3706411"/>
              <a:gd name="connsiteX19" fmla="*/ 1045028 w 4702628"/>
              <a:gd name="connsiteY19" fmla="*/ 58057 h 3706411"/>
              <a:gd name="connsiteX20" fmla="*/ 1146628 w 4702628"/>
              <a:gd name="connsiteY20" fmla="*/ 29029 h 3706411"/>
              <a:gd name="connsiteX21" fmla="*/ 1233714 w 4702628"/>
              <a:gd name="connsiteY21" fmla="*/ 14515 h 3706411"/>
              <a:gd name="connsiteX22" fmla="*/ 3149600 w 4702628"/>
              <a:gd name="connsiteY22" fmla="*/ 0 h 3706411"/>
              <a:gd name="connsiteX23" fmla="*/ 3933371 w 4702628"/>
              <a:gd name="connsiteY23" fmla="*/ 14515 h 3706411"/>
              <a:gd name="connsiteX24" fmla="*/ 4005943 w 4702628"/>
              <a:gd name="connsiteY24" fmla="*/ 29029 h 3706411"/>
              <a:gd name="connsiteX25" fmla="*/ 4093028 w 4702628"/>
              <a:gd name="connsiteY25" fmla="*/ 43543 h 3706411"/>
              <a:gd name="connsiteX26" fmla="*/ 4136571 w 4702628"/>
              <a:gd name="connsiteY26" fmla="*/ 58057 h 3706411"/>
              <a:gd name="connsiteX27" fmla="*/ 4238171 w 4702628"/>
              <a:gd name="connsiteY27" fmla="*/ 72572 h 3706411"/>
              <a:gd name="connsiteX28" fmla="*/ 4325257 w 4702628"/>
              <a:gd name="connsiteY28" fmla="*/ 101600 h 3706411"/>
              <a:gd name="connsiteX29" fmla="*/ 4383314 w 4702628"/>
              <a:gd name="connsiteY29" fmla="*/ 116115 h 3706411"/>
              <a:gd name="connsiteX30" fmla="*/ 4470400 w 4702628"/>
              <a:gd name="connsiteY30" fmla="*/ 145143 h 3706411"/>
              <a:gd name="connsiteX31" fmla="*/ 4586514 w 4702628"/>
              <a:gd name="connsiteY31" fmla="*/ 246743 h 3706411"/>
              <a:gd name="connsiteX32" fmla="*/ 4659085 w 4702628"/>
              <a:gd name="connsiteY32" fmla="*/ 333829 h 3706411"/>
              <a:gd name="connsiteX33" fmla="*/ 4688114 w 4702628"/>
              <a:gd name="connsiteY33" fmla="*/ 420915 h 3706411"/>
              <a:gd name="connsiteX34" fmla="*/ 4702628 w 4702628"/>
              <a:gd name="connsiteY34" fmla="*/ 464457 h 3706411"/>
              <a:gd name="connsiteX35" fmla="*/ 4688114 w 4702628"/>
              <a:gd name="connsiteY35" fmla="*/ 841829 h 3706411"/>
              <a:gd name="connsiteX36" fmla="*/ 4659085 w 4702628"/>
              <a:gd name="connsiteY36" fmla="*/ 928915 h 3706411"/>
              <a:gd name="connsiteX37" fmla="*/ 4644571 w 4702628"/>
              <a:gd name="connsiteY37" fmla="*/ 972457 h 3706411"/>
              <a:gd name="connsiteX38" fmla="*/ 4630057 w 4702628"/>
              <a:gd name="connsiteY38" fmla="*/ 1016000 h 3706411"/>
              <a:gd name="connsiteX39" fmla="*/ 4557485 w 4702628"/>
              <a:gd name="connsiteY39" fmla="*/ 1132115 h 3706411"/>
              <a:gd name="connsiteX40" fmla="*/ 4499428 w 4702628"/>
              <a:gd name="connsiteY40" fmla="*/ 1219200 h 3706411"/>
              <a:gd name="connsiteX41" fmla="*/ 4470400 w 4702628"/>
              <a:gd name="connsiteY41" fmla="*/ 1277257 h 3706411"/>
              <a:gd name="connsiteX42" fmla="*/ 4455885 w 4702628"/>
              <a:gd name="connsiteY42" fmla="*/ 1320800 h 3706411"/>
              <a:gd name="connsiteX43" fmla="*/ 4412343 w 4702628"/>
              <a:gd name="connsiteY43" fmla="*/ 1378857 h 3706411"/>
              <a:gd name="connsiteX44" fmla="*/ 4383314 w 4702628"/>
              <a:gd name="connsiteY44" fmla="*/ 1465943 h 3706411"/>
              <a:gd name="connsiteX45" fmla="*/ 4368800 w 4702628"/>
              <a:gd name="connsiteY45" fmla="*/ 1509486 h 3706411"/>
              <a:gd name="connsiteX46" fmla="*/ 4339771 w 4702628"/>
              <a:gd name="connsiteY46" fmla="*/ 1553029 h 3706411"/>
              <a:gd name="connsiteX47" fmla="*/ 4325257 w 4702628"/>
              <a:gd name="connsiteY47" fmla="*/ 1611086 h 3706411"/>
              <a:gd name="connsiteX48" fmla="*/ 4310743 w 4702628"/>
              <a:gd name="connsiteY48" fmla="*/ 1654629 h 3706411"/>
              <a:gd name="connsiteX49" fmla="*/ 4296228 w 4702628"/>
              <a:gd name="connsiteY49" fmla="*/ 1770743 h 3706411"/>
              <a:gd name="connsiteX50" fmla="*/ 4281714 w 4702628"/>
              <a:gd name="connsiteY50" fmla="*/ 3236686 h 3706411"/>
              <a:gd name="connsiteX51" fmla="*/ 4267200 w 4702628"/>
              <a:gd name="connsiteY51" fmla="*/ 3294743 h 3706411"/>
              <a:gd name="connsiteX52" fmla="*/ 4223657 w 4702628"/>
              <a:gd name="connsiteY52" fmla="*/ 3352800 h 3706411"/>
              <a:gd name="connsiteX53" fmla="*/ 4194628 w 4702628"/>
              <a:gd name="connsiteY53" fmla="*/ 3396343 h 3706411"/>
              <a:gd name="connsiteX54" fmla="*/ 4107543 w 4702628"/>
              <a:gd name="connsiteY54" fmla="*/ 3454400 h 3706411"/>
              <a:gd name="connsiteX55" fmla="*/ 4064000 w 4702628"/>
              <a:gd name="connsiteY55" fmla="*/ 3483429 h 3706411"/>
              <a:gd name="connsiteX56" fmla="*/ 4020457 w 4702628"/>
              <a:gd name="connsiteY56" fmla="*/ 3526972 h 3706411"/>
              <a:gd name="connsiteX57" fmla="*/ 3831771 w 4702628"/>
              <a:gd name="connsiteY57" fmla="*/ 3628572 h 3706411"/>
              <a:gd name="connsiteX58" fmla="*/ 3730171 w 4702628"/>
              <a:gd name="connsiteY58" fmla="*/ 3643086 h 3706411"/>
              <a:gd name="connsiteX59" fmla="*/ 3686628 w 4702628"/>
              <a:gd name="connsiteY59" fmla="*/ 3657600 h 3706411"/>
              <a:gd name="connsiteX60" fmla="*/ 3222171 w 4702628"/>
              <a:gd name="connsiteY60" fmla="*/ 3643086 h 3706411"/>
              <a:gd name="connsiteX61" fmla="*/ 3135085 w 4702628"/>
              <a:gd name="connsiteY61" fmla="*/ 3628572 h 3706411"/>
              <a:gd name="connsiteX62" fmla="*/ 2989943 w 4702628"/>
              <a:gd name="connsiteY62" fmla="*/ 3526972 h 3706411"/>
              <a:gd name="connsiteX63" fmla="*/ 2946400 w 4702628"/>
              <a:gd name="connsiteY63" fmla="*/ 3468915 h 3706411"/>
              <a:gd name="connsiteX64" fmla="*/ 2902857 w 4702628"/>
              <a:gd name="connsiteY64" fmla="*/ 3439886 h 3706411"/>
              <a:gd name="connsiteX65" fmla="*/ 2859314 w 4702628"/>
              <a:gd name="connsiteY65" fmla="*/ 3396343 h 3706411"/>
              <a:gd name="connsiteX66" fmla="*/ 2815771 w 4702628"/>
              <a:gd name="connsiteY66" fmla="*/ 3265715 h 3706411"/>
              <a:gd name="connsiteX67" fmla="*/ 2801257 w 4702628"/>
              <a:gd name="connsiteY67" fmla="*/ 3222172 h 3706411"/>
              <a:gd name="connsiteX68" fmla="*/ 2786743 w 4702628"/>
              <a:gd name="connsiteY68" fmla="*/ 3178629 h 3706411"/>
              <a:gd name="connsiteX69" fmla="*/ 2801257 w 4702628"/>
              <a:gd name="connsiteY69" fmla="*/ 2569029 h 3706411"/>
              <a:gd name="connsiteX70" fmla="*/ 2830285 w 4702628"/>
              <a:gd name="connsiteY70" fmla="*/ 2365829 h 3706411"/>
              <a:gd name="connsiteX71" fmla="*/ 2815771 w 4702628"/>
              <a:gd name="connsiteY71" fmla="*/ 2264229 h 3706411"/>
              <a:gd name="connsiteX72" fmla="*/ 2699657 w 4702628"/>
              <a:gd name="connsiteY72" fmla="*/ 2162629 h 3706411"/>
              <a:gd name="connsiteX73" fmla="*/ 2612571 w 4702628"/>
              <a:gd name="connsiteY73" fmla="*/ 2104572 h 3706411"/>
              <a:gd name="connsiteX74" fmla="*/ 2569028 w 4702628"/>
              <a:gd name="connsiteY74" fmla="*/ 2090057 h 3706411"/>
              <a:gd name="connsiteX75" fmla="*/ 2481943 w 4702628"/>
              <a:gd name="connsiteY75" fmla="*/ 2032000 h 3706411"/>
              <a:gd name="connsiteX76" fmla="*/ 2380343 w 4702628"/>
              <a:gd name="connsiteY76" fmla="*/ 2002972 h 3706411"/>
              <a:gd name="connsiteX77" fmla="*/ 2249714 w 4702628"/>
              <a:gd name="connsiteY77" fmla="*/ 1944915 h 3706411"/>
              <a:gd name="connsiteX78" fmla="*/ 798285 w 4702628"/>
              <a:gd name="connsiteY78" fmla="*/ 1930400 h 3706411"/>
              <a:gd name="connsiteX79" fmla="*/ 566057 w 4702628"/>
              <a:gd name="connsiteY79" fmla="*/ 1901372 h 3706411"/>
              <a:gd name="connsiteX80" fmla="*/ 493485 w 4702628"/>
              <a:gd name="connsiteY80" fmla="*/ 1886857 h 3706411"/>
              <a:gd name="connsiteX81" fmla="*/ 377371 w 4702628"/>
              <a:gd name="connsiteY81" fmla="*/ 1843315 h 3706411"/>
              <a:gd name="connsiteX82" fmla="*/ 319314 w 4702628"/>
              <a:gd name="connsiteY82" fmla="*/ 1828800 h 3706411"/>
              <a:gd name="connsiteX83" fmla="*/ 174171 w 4702628"/>
              <a:gd name="connsiteY83" fmla="*/ 1799772 h 3706411"/>
              <a:gd name="connsiteX84" fmla="*/ 87085 w 4702628"/>
              <a:gd name="connsiteY84" fmla="*/ 1770743 h 3706411"/>
              <a:gd name="connsiteX85" fmla="*/ 43543 w 4702628"/>
              <a:gd name="connsiteY85" fmla="*/ 1683657 h 3706411"/>
              <a:gd name="connsiteX86" fmla="*/ 14514 w 4702628"/>
              <a:gd name="connsiteY86" fmla="*/ 1640115 h 3706411"/>
              <a:gd name="connsiteX87" fmla="*/ 0 w 4702628"/>
              <a:gd name="connsiteY87" fmla="*/ 1596572 h 3706411"/>
              <a:gd name="connsiteX88" fmla="*/ 43543 w 4702628"/>
              <a:gd name="connsiteY88" fmla="*/ 1465943 h 3706411"/>
              <a:gd name="connsiteX89" fmla="*/ 116114 w 4702628"/>
              <a:gd name="connsiteY89" fmla="*/ 1451429 h 370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4702628" h="3706411">
                <a:moveTo>
                  <a:pt x="130628" y="1509486"/>
                </a:moveTo>
                <a:lnTo>
                  <a:pt x="130628" y="1509486"/>
                </a:lnTo>
                <a:cubicBezTo>
                  <a:pt x="135466" y="1446591"/>
                  <a:pt x="135305" y="1383109"/>
                  <a:pt x="145143" y="1320800"/>
                </a:cubicBezTo>
                <a:cubicBezTo>
                  <a:pt x="149915" y="1290576"/>
                  <a:pt x="174171" y="1233715"/>
                  <a:pt x="174171" y="1233715"/>
                </a:cubicBezTo>
                <a:cubicBezTo>
                  <a:pt x="179009" y="1199848"/>
                  <a:pt x="183483" y="1165928"/>
                  <a:pt x="188685" y="1132115"/>
                </a:cubicBezTo>
                <a:cubicBezTo>
                  <a:pt x="193639" y="1099912"/>
                  <a:pt x="200172" y="1036570"/>
                  <a:pt x="217714" y="1001486"/>
                </a:cubicBezTo>
                <a:cubicBezTo>
                  <a:pt x="225515" y="985884"/>
                  <a:pt x="234408" y="970278"/>
                  <a:pt x="246743" y="957943"/>
                </a:cubicBezTo>
                <a:cubicBezTo>
                  <a:pt x="259078" y="945608"/>
                  <a:pt x="275771" y="938591"/>
                  <a:pt x="290285" y="928915"/>
                </a:cubicBezTo>
                <a:cubicBezTo>
                  <a:pt x="295123" y="914401"/>
                  <a:pt x="292070" y="893859"/>
                  <a:pt x="304800" y="885372"/>
                </a:cubicBezTo>
                <a:cubicBezTo>
                  <a:pt x="325326" y="871688"/>
                  <a:pt x="353571" y="877348"/>
                  <a:pt x="377371" y="870857"/>
                </a:cubicBezTo>
                <a:cubicBezTo>
                  <a:pt x="406892" y="862806"/>
                  <a:pt x="437089" y="855513"/>
                  <a:pt x="464457" y="841829"/>
                </a:cubicBezTo>
                <a:cubicBezTo>
                  <a:pt x="510269" y="818923"/>
                  <a:pt x="574572" y="789771"/>
                  <a:pt x="609600" y="754743"/>
                </a:cubicBezTo>
                <a:cubicBezTo>
                  <a:pt x="665478" y="698865"/>
                  <a:pt x="636064" y="722586"/>
                  <a:pt x="696685" y="682172"/>
                </a:cubicBezTo>
                <a:cubicBezTo>
                  <a:pt x="701523" y="667658"/>
                  <a:pt x="709678" y="653853"/>
                  <a:pt x="711200" y="638629"/>
                </a:cubicBezTo>
                <a:cubicBezTo>
                  <a:pt x="719398" y="556648"/>
                  <a:pt x="717516" y="473867"/>
                  <a:pt x="725714" y="391886"/>
                </a:cubicBezTo>
                <a:cubicBezTo>
                  <a:pt x="727236" y="376663"/>
                  <a:pt x="732798" y="361717"/>
                  <a:pt x="740228" y="348343"/>
                </a:cubicBezTo>
                <a:cubicBezTo>
                  <a:pt x="740243" y="348316"/>
                  <a:pt x="812791" y="239500"/>
                  <a:pt x="827314" y="217715"/>
                </a:cubicBezTo>
                <a:cubicBezTo>
                  <a:pt x="836990" y="203201"/>
                  <a:pt x="841829" y="183848"/>
                  <a:pt x="856343" y="174172"/>
                </a:cubicBezTo>
                <a:cubicBezTo>
                  <a:pt x="1006954" y="73761"/>
                  <a:pt x="773807" y="226597"/>
                  <a:pt x="957943" y="116115"/>
                </a:cubicBezTo>
                <a:cubicBezTo>
                  <a:pt x="987859" y="98165"/>
                  <a:pt x="1011930" y="69089"/>
                  <a:pt x="1045028" y="58057"/>
                </a:cubicBezTo>
                <a:cubicBezTo>
                  <a:pt x="1086528" y="44224"/>
                  <a:pt x="1101066" y="38141"/>
                  <a:pt x="1146628" y="29029"/>
                </a:cubicBezTo>
                <a:cubicBezTo>
                  <a:pt x="1175486" y="23258"/>
                  <a:pt x="1204288" y="14941"/>
                  <a:pt x="1233714" y="14515"/>
                </a:cubicBezTo>
                <a:lnTo>
                  <a:pt x="3149600" y="0"/>
                </a:lnTo>
                <a:lnTo>
                  <a:pt x="3933371" y="14515"/>
                </a:lnTo>
                <a:cubicBezTo>
                  <a:pt x="3958027" y="15351"/>
                  <a:pt x="3981671" y="24616"/>
                  <a:pt x="4005943" y="29029"/>
                </a:cubicBezTo>
                <a:cubicBezTo>
                  <a:pt x="4034897" y="34293"/>
                  <a:pt x="4064300" y="37159"/>
                  <a:pt x="4093028" y="43543"/>
                </a:cubicBezTo>
                <a:cubicBezTo>
                  <a:pt x="4107963" y="46862"/>
                  <a:pt x="4121569" y="55056"/>
                  <a:pt x="4136571" y="58057"/>
                </a:cubicBezTo>
                <a:cubicBezTo>
                  <a:pt x="4170117" y="64766"/>
                  <a:pt x="4204304" y="67734"/>
                  <a:pt x="4238171" y="72572"/>
                </a:cubicBezTo>
                <a:cubicBezTo>
                  <a:pt x="4267200" y="82248"/>
                  <a:pt x="4295572" y="94178"/>
                  <a:pt x="4325257" y="101600"/>
                </a:cubicBezTo>
                <a:cubicBezTo>
                  <a:pt x="4344609" y="106438"/>
                  <a:pt x="4364207" y="110383"/>
                  <a:pt x="4383314" y="116115"/>
                </a:cubicBezTo>
                <a:cubicBezTo>
                  <a:pt x="4412622" y="124908"/>
                  <a:pt x="4470400" y="145143"/>
                  <a:pt x="4470400" y="145143"/>
                </a:cubicBezTo>
                <a:cubicBezTo>
                  <a:pt x="4626427" y="249161"/>
                  <a:pt x="4510919" y="156029"/>
                  <a:pt x="4586514" y="246743"/>
                </a:cubicBezTo>
                <a:cubicBezTo>
                  <a:pt x="4619068" y="285808"/>
                  <a:pt x="4638492" y="287495"/>
                  <a:pt x="4659085" y="333829"/>
                </a:cubicBezTo>
                <a:cubicBezTo>
                  <a:pt x="4671512" y="361791"/>
                  <a:pt x="4678438" y="391886"/>
                  <a:pt x="4688114" y="420915"/>
                </a:cubicBezTo>
                <a:lnTo>
                  <a:pt x="4702628" y="464457"/>
                </a:lnTo>
                <a:cubicBezTo>
                  <a:pt x="4697790" y="590248"/>
                  <a:pt x="4699864" y="716495"/>
                  <a:pt x="4688114" y="841829"/>
                </a:cubicBezTo>
                <a:cubicBezTo>
                  <a:pt x="4685258" y="872294"/>
                  <a:pt x="4668761" y="899886"/>
                  <a:pt x="4659085" y="928915"/>
                </a:cubicBezTo>
                <a:lnTo>
                  <a:pt x="4644571" y="972457"/>
                </a:lnTo>
                <a:cubicBezTo>
                  <a:pt x="4639733" y="986971"/>
                  <a:pt x="4639237" y="1003760"/>
                  <a:pt x="4630057" y="1016000"/>
                </a:cubicBezTo>
                <a:cubicBezTo>
                  <a:pt x="4528982" y="1150766"/>
                  <a:pt x="4637180" y="999291"/>
                  <a:pt x="4557485" y="1132115"/>
                </a:cubicBezTo>
                <a:cubicBezTo>
                  <a:pt x="4539535" y="1162031"/>
                  <a:pt x="4515030" y="1187995"/>
                  <a:pt x="4499428" y="1219200"/>
                </a:cubicBezTo>
                <a:cubicBezTo>
                  <a:pt x="4489752" y="1238552"/>
                  <a:pt x="4478923" y="1257370"/>
                  <a:pt x="4470400" y="1277257"/>
                </a:cubicBezTo>
                <a:cubicBezTo>
                  <a:pt x="4464373" y="1291319"/>
                  <a:pt x="4463476" y="1307516"/>
                  <a:pt x="4455885" y="1320800"/>
                </a:cubicBezTo>
                <a:cubicBezTo>
                  <a:pt x="4443883" y="1341803"/>
                  <a:pt x="4426857" y="1359505"/>
                  <a:pt x="4412343" y="1378857"/>
                </a:cubicBezTo>
                <a:lnTo>
                  <a:pt x="4383314" y="1465943"/>
                </a:lnTo>
                <a:cubicBezTo>
                  <a:pt x="4378476" y="1480457"/>
                  <a:pt x="4377287" y="1496756"/>
                  <a:pt x="4368800" y="1509486"/>
                </a:cubicBezTo>
                <a:lnTo>
                  <a:pt x="4339771" y="1553029"/>
                </a:lnTo>
                <a:cubicBezTo>
                  <a:pt x="4334933" y="1572381"/>
                  <a:pt x="4330737" y="1591906"/>
                  <a:pt x="4325257" y="1611086"/>
                </a:cubicBezTo>
                <a:cubicBezTo>
                  <a:pt x="4321054" y="1625797"/>
                  <a:pt x="4313480" y="1639576"/>
                  <a:pt x="4310743" y="1654629"/>
                </a:cubicBezTo>
                <a:cubicBezTo>
                  <a:pt x="4303765" y="1693006"/>
                  <a:pt x="4301066" y="1732038"/>
                  <a:pt x="4296228" y="1770743"/>
                </a:cubicBezTo>
                <a:cubicBezTo>
                  <a:pt x="4291390" y="2259391"/>
                  <a:pt x="4291020" y="2748103"/>
                  <a:pt x="4281714" y="3236686"/>
                </a:cubicBezTo>
                <a:cubicBezTo>
                  <a:pt x="4281334" y="3256630"/>
                  <a:pt x="4276121" y="3276901"/>
                  <a:pt x="4267200" y="3294743"/>
                </a:cubicBezTo>
                <a:cubicBezTo>
                  <a:pt x="4256382" y="3316380"/>
                  <a:pt x="4237717" y="3333115"/>
                  <a:pt x="4223657" y="3352800"/>
                </a:cubicBezTo>
                <a:cubicBezTo>
                  <a:pt x="4213518" y="3366995"/>
                  <a:pt x="4207756" y="3384856"/>
                  <a:pt x="4194628" y="3396343"/>
                </a:cubicBezTo>
                <a:cubicBezTo>
                  <a:pt x="4168372" y="3419317"/>
                  <a:pt x="4136571" y="3435048"/>
                  <a:pt x="4107543" y="3454400"/>
                </a:cubicBezTo>
                <a:cubicBezTo>
                  <a:pt x="4093029" y="3464076"/>
                  <a:pt x="4076335" y="3471094"/>
                  <a:pt x="4064000" y="3483429"/>
                </a:cubicBezTo>
                <a:cubicBezTo>
                  <a:pt x="4049486" y="3497943"/>
                  <a:pt x="4036226" y="3513831"/>
                  <a:pt x="4020457" y="3526972"/>
                </a:cubicBezTo>
                <a:cubicBezTo>
                  <a:pt x="3980096" y="3560606"/>
                  <a:pt x="3843088" y="3626955"/>
                  <a:pt x="3831771" y="3628572"/>
                </a:cubicBezTo>
                <a:lnTo>
                  <a:pt x="3730171" y="3643086"/>
                </a:lnTo>
                <a:cubicBezTo>
                  <a:pt x="3715657" y="3647924"/>
                  <a:pt x="3701339" y="3653397"/>
                  <a:pt x="3686628" y="3657600"/>
                </a:cubicBezTo>
                <a:cubicBezTo>
                  <a:pt x="3515791" y="3706411"/>
                  <a:pt x="3519271" y="3664308"/>
                  <a:pt x="3222171" y="3643086"/>
                </a:cubicBezTo>
                <a:cubicBezTo>
                  <a:pt x="3193142" y="3638248"/>
                  <a:pt x="3162250" y="3639891"/>
                  <a:pt x="3135085" y="3628572"/>
                </a:cubicBezTo>
                <a:cubicBezTo>
                  <a:pt x="3126956" y="3625185"/>
                  <a:pt x="3007208" y="3544237"/>
                  <a:pt x="2989943" y="3526972"/>
                </a:cubicBezTo>
                <a:cubicBezTo>
                  <a:pt x="2972838" y="3509867"/>
                  <a:pt x="2963505" y="3486020"/>
                  <a:pt x="2946400" y="3468915"/>
                </a:cubicBezTo>
                <a:cubicBezTo>
                  <a:pt x="2934065" y="3456580"/>
                  <a:pt x="2916258" y="3451053"/>
                  <a:pt x="2902857" y="3439886"/>
                </a:cubicBezTo>
                <a:cubicBezTo>
                  <a:pt x="2887088" y="3426745"/>
                  <a:pt x="2873828" y="3410857"/>
                  <a:pt x="2859314" y="3396343"/>
                </a:cubicBezTo>
                <a:lnTo>
                  <a:pt x="2815771" y="3265715"/>
                </a:lnTo>
                <a:lnTo>
                  <a:pt x="2801257" y="3222172"/>
                </a:lnTo>
                <a:lnTo>
                  <a:pt x="2786743" y="3178629"/>
                </a:lnTo>
                <a:cubicBezTo>
                  <a:pt x="2791581" y="2975429"/>
                  <a:pt x="2793445" y="2772136"/>
                  <a:pt x="2801257" y="2569029"/>
                </a:cubicBezTo>
                <a:cubicBezTo>
                  <a:pt x="2805757" y="2452035"/>
                  <a:pt x="2808901" y="2451365"/>
                  <a:pt x="2830285" y="2365829"/>
                </a:cubicBezTo>
                <a:cubicBezTo>
                  <a:pt x="2825447" y="2331962"/>
                  <a:pt x="2825601" y="2296997"/>
                  <a:pt x="2815771" y="2264229"/>
                </a:cubicBezTo>
                <a:cubicBezTo>
                  <a:pt x="2800652" y="2213831"/>
                  <a:pt x="2734735" y="2186014"/>
                  <a:pt x="2699657" y="2162629"/>
                </a:cubicBezTo>
                <a:lnTo>
                  <a:pt x="2612571" y="2104572"/>
                </a:lnTo>
                <a:cubicBezTo>
                  <a:pt x="2598057" y="2099734"/>
                  <a:pt x="2582402" y="2097487"/>
                  <a:pt x="2569028" y="2090057"/>
                </a:cubicBezTo>
                <a:cubicBezTo>
                  <a:pt x="2538531" y="2073114"/>
                  <a:pt x="2515041" y="2043032"/>
                  <a:pt x="2481943" y="2032000"/>
                </a:cubicBezTo>
                <a:cubicBezTo>
                  <a:pt x="2419476" y="2011178"/>
                  <a:pt x="2453243" y="2021197"/>
                  <a:pt x="2380343" y="2002972"/>
                </a:cubicBezTo>
                <a:cubicBezTo>
                  <a:pt x="2340430" y="1976363"/>
                  <a:pt x="2302322" y="1945441"/>
                  <a:pt x="2249714" y="1944915"/>
                </a:cubicBezTo>
                <a:lnTo>
                  <a:pt x="798285" y="1930400"/>
                </a:lnTo>
                <a:cubicBezTo>
                  <a:pt x="665192" y="1917091"/>
                  <a:pt x="676087" y="1921378"/>
                  <a:pt x="566057" y="1901372"/>
                </a:cubicBezTo>
                <a:cubicBezTo>
                  <a:pt x="541785" y="1896959"/>
                  <a:pt x="517418" y="1892840"/>
                  <a:pt x="493485" y="1886857"/>
                </a:cubicBezTo>
                <a:cubicBezTo>
                  <a:pt x="452725" y="1876667"/>
                  <a:pt x="417318" y="1856631"/>
                  <a:pt x="377371" y="1843315"/>
                </a:cubicBezTo>
                <a:cubicBezTo>
                  <a:pt x="358447" y="1837007"/>
                  <a:pt x="338819" y="1832980"/>
                  <a:pt x="319314" y="1828800"/>
                </a:cubicBezTo>
                <a:cubicBezTo>
                  <a:pt x="271070" y="1818462"/>
                  <a:pt x="220978" y="1815375"/>
                  <a:pt x="174171" y="1799772"/>
                </a:cubicBezTo>
                <a:lnTo>
                  <a:pt x="87085" y="1770743"/>
                </a:lnTo>
                <a:cubicBezTo>
                  <a:pt x="3886" y="1645941"/>
                  <a:pt x="103642" y="1803853"/>
                  <a:pt x="43543" y="1683657"/>
                </a:cubicBezTo>
                <a:cubicBezTo>
                  <a:pt x="35742" y="1668055"/>
                  <a:pt x="24190" y="1654629"/>
                  <a:pt x="14514" y="1640115"/>
                </a:cubicBezTo>
                <a:cubicBezTo>
                  <a:pt x="9676" y="1625601"/>
                  <a:pt x="0" y="1611871"/>
                  <a:pt x="0" y="1596572"/>
                </a:cubicBezTo>
                <a:cubicBezTo>
                  <a:pt x="0" y="1559743"/>
                  <a:pt x="8493" y="1493983"/>
                  <a:pt x="43543" y="1465943"/>
                </a:cubicBezTo>
                <a:cubicBezTo>
                  <a:pt x="65510" y="1448369"/>
                  <a:pt x="91237" y="1451429"/>
                  <a:pt x="116114" y="1451429"/>
                </a:cubicBezTo>
              </a:path>
            </a:pathLst>
          </a:custGeom>
          <a:solidFill>
            <a:srgbClr val="F8CBAD">
              <a:alpha val="40000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50800" dir="5400000" algn="ctr" rotWithShape="0">
              <a:schemeClr val="bg1">
                <a:lumMod val="75000"/>
                <a:alpha val="5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IPM_PCRFG_990701_MS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P</a:t>
            </a:r>
            <a:r>
              <a:rPr lang="en-US" dirty="0" smtClean="0"/>
              <a:t>ositive   </a:t>
            </a:r>
            <a:r>
              <a:rPr lang="en-US" b="1" dirty="0" smtClean="0">
                <a:solidFill>
                  <a:srgbClr val="0070C0"/>
                </a:solidFill>
              </a:rPr>
              <a:t>E</a:t>
            </a:r>
            <a:r>
              <a:rPr lang="en-US" dirty="0" smtClean="0"/>
              <a:t>lectron </a:t>
            </a:r>
            <a:r>
              <a:rPr lang="en-US" b="1" dirty="0" smtClean="0">
                <a:solidFill>
                  <a:srgbClr val="0070C0"/>
                </a:solidFill>
              </a:rPr>
              <a:t>A</a:t>
            </a:r>
            <a:r>
              <a:rPr lang="en-US" dirty="0" smtClean="0"/>
              <a:t>ffinity (</a:t>
            </a:r>
            <a:r>
              <a:rPr lang="en-US" b="1" dirty="0" smtClean="0">
                <a:solidFill>
                  <a:srgbClr val="0070C0"/>
                </a:solidFill>
              </a:rPr>
              <a:t>PEA</a:t>
            </a:r>
            <a:r>
              <a:rPr lang="en-US" dirty="0" smtClean="0"/>
              <a:t>) </a:t>
            </a:r>
            <a:r>
              <a:rPr lang="en-US" b="1" dirty="0" smtClean="0">
                <a:solidFill>
                  <a:srgbClr val="FF0000"/>
                </a:solidFill>
              </a:rPr>
              <a:t>N</a:t>
            </a:r>
            <a:r>
              <a:rPr lang="en-US" dirty="0" smtClean="0"/>
              <a:t>egative </a:t>
            </a:r>
            <a:r>
              <a:rPr lang="en-US" b="1" dirty="0" smtClean="0">
                <a:solidFill>
                  <a:srgbClr val="FF0000"/>
                </a:solidFill>
              </a:rPr>
              <a:t>E</a:t>
            </a:r>
            <a:r>
              <a:rPr lang="en-US" dirty="0" smtClean="0"/>
              <a:t>lectron </a:t>
            </a:r>
            <a:r>
              <a:rPr lang="en-US" b="1" dirty="0" smtClean="0">
                <a:solidFill>
                  <a:srgbClr val="FF0000"/>
                </a:solidFill>
              </a:rPr>
              <a:t>A</a:t>
            </a:r>
            <a:r>
              <a:rPr lang="en-US" dirty="0" smtClean="0"/>
              <a:t>ffinity (</a:t>
            </a:r>
            <a:r>
              <a:rPr lang="en-US" b="1" dirty="0" smtClean="0">
                <a:solidFill>
                  <a:srgbClr val="FF0000"/>
                </a:solidFill>
              </a:rPr>
              <a:t>NEA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8" name="Picture 7" descr="Figure-6-Energy-band-level-diagrams-for-a-a-negative-electron-affinity-surface-and-b.png"/>
          <p:cNvPicPr>
            <a:picLocks noChangeAspect="1"/>
          </p:cNvPicPr>
          <p:nvPr/>
        </p:nvPicPr>
        <p:blipFill>
          <a:blip r:embed="rId2" cstate="print"/>
          <a:srcRect t="7808"/>
          <a:stretch>
            <a:fillRect/>
          </a:stretch>
        </p:blipFill>
        <p:spPr>
          <a:xfrm>
            <a:off x="875186" y="2431972"/>
            <a:ext cx="6839846" cy="436133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5379" y="4091264"/>
            <a:ext cx="8994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NEA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000804" y="4091264"/>
            <a:ext cx="8465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</a:rPr>
              <a:t>PEA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5DAB-1AE8-412C-981F-83F4A1D58FCE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IPM_PCRFG_990701_MS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163" y="6121933"/>
            <a:ext cx="2317869" cy="5080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42159" y="1624812"/>
            <a:ext cx="6505899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222222"/>
                </a:solidFill>
                <a:latin typeface="Roboto"/>
              </a:rPr>
              <a:t>Electron affinity</a:t>
            </a:r>
            <a:r>
              <a:rPr lang="en-US" sz="2400" dirty="0">
                <a:solidFill>
                  <a:srgbClr val="222222"/>
                </a:solidFill>
                <a:latin typeface="Roboto"/>
              </a:rPr>
              <a:t> =  the </a:t>
            </a:r>
            <a:r>
              <a:rPr lang="en-US" sz="2400" dirty="0" smtClean="0">
                <a:solidFill>
                  <a:srgbClr val="222222"/>
                </a:solidFill>
                <a:latin typeface="Roboto"/>
              </a:rPr>
              <a:t>energy </a:t>
            </a:r>
            <a:r>
              <a:rPr lang="en-US" sz="2400" dirty="0">
                <a:solidFill>
                  <a:srgbClr val="222222"/>
                </a:solidFill>
                <a:latin typeface="Roboto"/>
              </a:rPr>
              <a:t>released when an electron is attached to a neutral atom</a:t>
            </a:r>
            <a:endParaRPr lang="fa-IR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Old Standby - Metals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8983" b="16758"/>
          <a:stretch>
            <a:fillRect/>
          </a:stretch>
        </p:blipFill>
        <p:spPr bwMode="auto">
          <a:xfrm>
            <a:off x="653906" y="1841500"/>
            <a:ext cx="7880494" cy="4382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5719614" y="3706338"/>
            <a:ext cx="2953327" cy="13234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 smtClean="0"/>
              <a:t>Response Time</a:t>
            </a:r>
            <a:r>
              <a:rPr lang="en-US" sz="1600" dirty="0" smtClean="0"/>
              <a:t>: time required for excited electrons to escape</a:t>
            </a:r>
          </a:p>
          <a:p>
            <a:endParaRPr lang="en-US" sz="1600" dirty="0" smtClean="0"/>
          </a:p>
          <a:p>
            <a:r>
              <a:rPr lang="en-US" sz="1600" b="1" dirty="0" smtClean="0"/>
              <a:t>Lifetime</a:t>
            </a:r>
            <a:r>
              <a:rPr lang="en-US" sz="1600" dirty="0" smtClean="0"/>
              <a:t>: time required for QE to drop to 1/e of initial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5DAB-1AE8-412C-981F-83F4A1D58FCE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IPM_PCRFG_990701_MS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Superconducting Photocathodes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t="13703" b="19509"/>
          <a:stretch>
            <a:fillRect/>
          </a:stretch>
        </p:blipFill>
        <p:spPr bwMode="auto">
          <a:xfrm>
            <a:off x="650441" y="1835730"/>
            <a:ext cx="7870421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5DAB-1AE8-412C-981F-83F4A1D58FCE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IPM_PCRFG_990701_MS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metal cathodes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261262" y="1540026"/>
          <a:ext cx="8592451" cy="4831745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2274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74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74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74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74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2749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2749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33419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Metal Cathodes </a:t>
                      </a:r>
                    </a:p>
                  </a:txBody>
                  <a:tcPr marL="44401" marR="44401" marT="22201" marB="222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Wavelength &amp; Energy: </a:t>
                      </a:r>
                      <a:r>
                        <a:rPr lang="el-GR" sz="1400" b="1" dirty="0"/>
                        <a:t>λ</a:t>
                      </a:r>
                      <a:r>
                        <a:rPr lang="en-US" sz="1400" b="1" baseline="-25000" dirty="0"/>
                        <a:t>opt</a:t>
                      </a:r>
                      <a:r>
                        <a:rPr lang="en-US" sz="1400" b="1" dirty="0"/>
                        <a:t> (nm), ℏ</a:t>
                      </a:r>
                      <a:r>
                        <a:rPr lang="el-GR" sz="1400" b="1" dirty="0"/>
                        <a:t>ω (</a:t>
                      </a:r>
                      <a:r>
                        <a:rPr lang="en-US" sz="1400" b="1" dirty="0" err="1"/>
                        <a:t>eV</a:t>
                      </a:r>
                      <a:r>
                        <a:rPr lang="en-US" sz="1400" b="1" dirty="0"/>
                        <a:t>) </a:t>
                      </a:r>
                    </a:p>
                  </a:txBody>
                  <a:tcPr marL="44401" marR="44401" marT="22201" marB="222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Quantum Efficiency (electrons per photon) </a:t>
                      </a:r>
                    </a:p>
                  </a:txBody>
                  <a:tcPr marL="44401" marR="44401" marT="22201" marB="222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Vacuum for 1000h operation (Torr) </a:t>
                      </a:r>
                    </a:p>
                  </a:txBody>
                  <a:tcPr marL="44401" marR="44401" marT="22201" marB="222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/>
                        <a:t>Work Function, </a:t>
                      </a:r>
                      <a:r>
                        <a:rPr lang="el-GR" sz="1400" b="1"/>
                        <a:t>φ</a:t>
                      </a:r>
                      <a:r>
                        <a:rPr lang="en-US" sz="1400" b="1"/>
                        <a:t>w (eV) </a:t>
                      </a:r>
                    </a:p>
                  </a:txBody>
                  <a:tcPr marL="44401" marR="44401" marT="22201" marB="222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Thermal </a:t>
                      </a:r>
                      <a:r>
                        <a:rPr lang="en-US" sz="1400" b="1" dirty="0" err="1"/>
                        <a:t>Emittance</a:t>
                      </a:r>
                      <a:r>
                        <a:rPr lang="en-US" sz="1400" b="1" dirty="0"/>
                        <a:t> (microns / mm(</a:t>
                      </a:r>
                      <a:r>
                        <a:rPr lang="en-US" sz="1400" b="1" dirty="0" err="1"/>
                        <a:t>rms</a:t>
                      </a:r>
                      <a:r>
                        <a:rPr lang="en-US" sz="1400" b="1" dirty="0"/>
                        <a:t>)) Eq. (1) </a:t>
                      </a:r>
                    </a:p>
                  </a:txBody>
                  <a:tcPr marL="44401" marR="44401" marT="22201" marB="222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Thermal </a:t>
                      </a:r>
                      <a:r>
                        <a:rPr lang="en-US" sz="1400" b="1" dirty="0" err="1"/>
                        <a:t>Emittance</a:t>
                      </a:r>
                      <a:r>
                        <a:rPr lang="en-US" sz="1400" b="1" dirty="0"/>
                        <a:t> (microns / mm(</a:t>
                      </a:r>
                      <a:r>
                        <a:rPr lang="en-US" sz="1400" b="1" dirty="0" err="1"/>
                        <a:t>rms</a:t>
                      </a:r>
                      <a:r>
                        <a:rPr lang="en-US" sz="1400" b="1" dirty="0"/>
                        <a:t>)) Expt. </a:t>
                      </a:r>
                    </a:p>
                  </a:txBody>
                  <a:tcPr marL="44401" marR="44401" marT="22201" marB="22201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17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Bare Metal </a:t>
                      </a:r>
                    </a:p>
                  </a:txBody>
                  <a:tcPr marL="44401" marR="44401" marT="22201" marB="22201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marL="44401" marR="44401" marT="22201" marB="22201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marL="44401" marR="44401" marT="22201" marB="22201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marL="44401" marR="44401" marT="22201" marB="22201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marL="44401" marR="44401" marT="22201" marB="22201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marL="44401" marR="44401" marT="22201" marB="22201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marL="44401" marR="44401" marT="22201" marB="2220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8175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Cu </a:t>
                      </a:r>
                    </a:p>
                  </a:txBody>
                  <a:tcPr marL="44401" marR="44401" marT="22201" marB="222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250, 4.96 </a:t>
                      </a:r>
                    </a:p>
                  </a:txBody>
                  <a:tcPr marL="44401" marR="44401" marT="22201" marB="222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1.4 x 10</a:t>
                      </a:r>
                      <a:r>
                        <a:rPr lang="en-US" sz="1600" baseline="30000" dirty="0"/>
                        <a:t>-4</a:t>
                      </a:r>
                      <a:r>
                        <a:rPr lang="en-US" sz="1600" dirty="0"/>
                        <a:t> </a:t>
                      </a:r>
                    </a:p>
                  </a:txBody>
                  <a:tcPr marL="44401" marR="44401" marT="22201" marB="222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</a:t>
                      </a:r>
                      <a:r>
                        <a:rPr lang="en-US" sz="1600" baseline="30000" dirty="0"/>
                        <a:t>-9</a:t>
                      </a:r>
                      <a:r>
                        <a:rPr lang="en-US" sz="1600" dirty="0"/>
                        <a:t> </a:t>
                      </a:r>
                    </a:p>
                  </a:txBody>
                  <a:tcPr marL="44401" marR="44401" marT="22201" marB="222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4.6 </a:t>
                      </a:r>
                      <a:r>
                        <a:rPr lang="en-US" sz="1600" baseline="30000">
                          <a:hlinkClick r:id="rId2"/>
                        </a:rPr>
                        <a:t>[2]</a:t>
                      </a:r>
                      <a:r>
                        <a:rPr lang="en-US" sz="1600"/>
                        <a:t> </a:t>
                      </a:r>
                    </a:p>
                  </a:txBody>
                  <a:tcPr marL="44401" marR="44401" marT="22201" marB="222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0.5 </a:t>
                      </a:r>
                    </a:p>
                  </a:txBody>
                  <a:tcPr marL="44401" marR="44401" marT="22201" marB="222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1.0 ± 0.1 </a:t>
                      </a:r>
                      <a:r>
                        <a:rPr lang="en-US" sz="1600" baseline="30000">
                          <a:hlinkClick r:id="rId3"/>
                        </a:rPr>
                        <a:t>[3]</a:t>
                      </a:r>
                      <a:r>
                        <a:rPr lang="en-US" sz="1600"/>
                        <a:t> </a:t>
                      </a:r>
                    </a:p>
                  </a:txBody>
                  <a:tcPr marL="44401" marR="44401" marT="22201" marB="22201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8175"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marL="44401" marR="44401" marT="22201" marB="22201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marL="44401" marR="44401" marT="22201" marB="22201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44401" marR="44401" marT="22201" marB="22201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44401" marR="44401" marT="22201" marB="22201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44401" marR="44401" marT="22201" marB="22201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marL="44401" marR="44401" marT="22201" marB="222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1.2 ± 0.2 </a:t>
                      </a:r>
                      <a:r>
                        <a:rPr lang="en-US" sz="1600" baseline="30000">
                          <a:hlinkClick r:id="rId4"/>
                        </a:rPr>
                        <a:t>[4]</a:t>
                      </a:r>
                      <a:r>
                        <a:rPr lang="en-US" sz="1600"/>
                        <a:t> </a:t>
                      </a:r>
                    </a:p>
                  </a:txBody>
                  <a:tcPr marL="44401" marR="44401" marT="22201" marB="22201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8175"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marL="44401" marR="44401" marT="22201" marB="22201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marL="44401" marR="44401" marT="22201" marB="22201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marL="44401" marR="44401" marT="22201" marB="22201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44401" marR="44401" marT="22201" marB="22201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44401" marR="44401" marT="22201" marB="22201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marL="44401" marR="44401" marT="22201" marB="222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0.9 ± 0.05 </a:t>
                      </a:r>
                      <a:r>
                        <a:rPr lang="en-US" sz="1600" baseline="30000">
                          <a:hlinkClick r:id="rId5"/>
                        </a:rPr>
                        <a:t>[5]</a:t>
                      </a:r>
                      <a:r>
                        <a:rPr lang="en-US" sz="1600"/>
                        <a:t> </a:t>
                      </a:r>
                    </a:p>
                  </a:txBody>
                  <a:tcPr marL="44401" marR="44401" marT="22201" marB="22201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8175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Mg </a:t>
                      </a:r>
                    </a:p>
                  </a:txBody>
                  <a:tcPr marL="44401" marR="44401" marT="22201" marB="222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266, 4.66 </a:t>
                      </a:r>
                    </a:p>
                  </a:txBody>
                  <a:tcPr marL="44401" marR="44401" marT="22201" marB="222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6.4 x 10</a:t>
                      </a:r>
                      <a:r>
                        <a:rPr lang="en-US" sz="1600" baseline="30000"/>
                        <a:t>-4</a:t>
                      </a:r>
                      <a:r>
                        <a:rPr lang="en-US" sz="1600"/>
                        <a:t> </a:t>
                      </a:r>
                    </a:p>
                  </a:txBody>
                  <a:tcPr marL="44401" marR="44401" marT="22201" marB="222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10</a:t>
                      </a:r>
                      <a:r>
                        <a:rPr lang="en-US" sz="1600" baseline="30000"/>
                        <a:t>-10</a:t>
                      </a:r>
                      <a:r>
                        <a:rPr lang="en-US" sz="1600"/>
                        <a:t> </a:t>
                      </a:r>
                    </a:p>
                  </a:txBody>
                  <a:tcPr marL="44401" marR="44401" marT="22201" marB="222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3.6 </a:t>
                      </a:r>
                      <a:r>
                        <a:rPr lang="en-US" sz="1600" baseline="30000" dirty="0">
                          <a:hlinkClick r:id="rId6"/>
                        </a:rPr>
                        <a:t>[6]</a:t>
                      </a:r>
                      <a:r>
                        <a:rPr lang="en-US" sz="1600" dirty="0"/>
                        <a:t> </a:t>
                      </a:r>
                    </a:p>
                  </a:txBody>
                  <a:tcPr marL="44401" marR="44401" marT="22201" marB="222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0.8 </a:t>
                      </a:r>
                    </a:p>
                  </a:txBody>
                  <a:tcPr marL="44401" marR="44401" marT="22201" marB="222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0.4 ± 0.1 </a:t>
                      </a:r>
                      <a:r>
                        <a:rPr lang="en-US" sz="1600" baseline="30000">
                          <a:hlinkClick r:id="rId6"/>
                        </a:rPr>
                        <a:t>[6]</a:t>
                      </a:r>
                      <a:r>
                        <a:rPr lang="en-US" sz="1600"/>
                        <a:t> </a:t>
                      </a:r>
                    </a:p>
                  </a:txBody>
                  <a:tcPr marL="44401" marR="44401" marT="22201" marB="22201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8175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Pb </a:t>
                      </a:r>
                    </a:p>
                  </a:txBody>
                  <a:tcPr marL="44401" marR="44401" marT="22201" marB="222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250 , 4.96 </a:t>
                      </a:r>
                    </a:p>
                  </a:txBody>
                  <a:tcPr marL="44401" marR="44401" marT="22201" marB="222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6.9 x 10</a:t>
                      </a:r>
                      <a:r>
                        <a:rPr lang="en-US" sz="1600" baseline="30000"/>
                        <a:t>-4</a:t>
                      </a:r>
                      <a:r>
                        <a:rPr lang="en-US" sz="1600"/>
                        <a:t> </a:t>
                      </a:r>
                    </a:p>
                  </a:txBody>
                  <a:tcPr marL="44401" marR="44401" marT="22201" marB="222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10</a:t>
                      </a:r>
                      <a:r>
                        <a:rPr lang="en-US" sz="1600" baseline="30000"/>
                        <a:t>-9</a:t>
                      </a:r>
                      <a:r>
                        <a:rPr lang="en-US" sz="1600"/>
                        <a:t> </a:t>
                      </a:r>
                    </a:p>
                  </a:txBody>
                  <a:tcPr marL="44401" marR="44401" marT="22201" marB="222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4.0 </a:t>
                      </a:r>
                      <a:r>
                        <a:rPr lang="en-US" sz="1600" baseline="30000">
                          <a:hlinkClick r:id="rId2"/>
                        </a:rPr>
                        <a:t>[2]</a:t>
                      </a:r>
                      <a:r>
                        <a:rPr lang="en-US" sz="1600"/>
                        <a:t> </a:t>
                      </a:r>
                    </a:p>
                  </a:txBody>
                  <a:tcPr marL="44401" marR="44401" marT="22201" marB="222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0.8 </a:t>
                      </a:r>
                    </a:p>
                  </a:txBody>
                  <a:tcPr marL="44401" marR="44401" marT="22201" marB="222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 ? </a:t>
                      </a:r>
                    </a:p>
                  </a:txBody>
                  <a:tcPr marL="44401" marR="44401" marT="22201" marB="22201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8175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Nb </a:t>
                      </a:r>
                    </a:p>
                  </a:txBody>
                  <a:tcPr marL="44401" marR="44401" marT="22201" marB="222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250 , 4.96 </a:t>
                      </a:r>
                    </a:p>
                  </a:txBody>
                  <a:tcPr marL="44401" marR="44401" marT="22201" marB="222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~2 x 10</a:t>
                      </a:r>
                      <a:r>
                        <a:rPr lang="en-US" sz="1600" baseline="30000"/>
                        <a:t>-5</a:t>
                      </a:r>
                      <a:r>
                        <a:rPr lang="en-US" sz="1600"/>
                        <a:t> </a:t>
                      </a:r>
                    </a:p>
                  </a:txBody>
                  <a:tcPr marL="44401" marR="44401" marT="22201" marB="222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10</a:t>
                      </a:r>
                      <a:r>
                        <a:rPr lang="en-US" sz="1600" baseline="30000"/>
                        <a:t>-10</a:t>
                      </a:r>
                      <a:r>
                        <a:rPr lang="en-US" sz="1600"/>
                        <a:t> </a:t>
                      </a:r>
                    </a:p>
                  </a:txBody>
                  <a:tcPr marL="44401" marR="44401" marT="22201" marB="222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4.38 </a:t>
                      </a:r>
                      <a:r>
                        <a:rPr lang="en-US" sz="1600" baseline="30000">
                          <a:hlinkClick r:id="rId2"/>
                        </a:rPr>
                        <a:t>[2]</a:t>
                      </a:r>
                      <a:r>
                        <a:rPr lang="en-US" sz="1600"/>
                        <a:t> </a:t>
                      </a:r>
                    </a:p>
                  </a:txBody>
                  <a:tcPr marL="44401" marR="44401" marT="22201" marB="222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0.6 </a:t>
                      </a:r>
                    </a:p>
                  </a:txBody>
                  <a:tcPr marL="44401" marR="44401" marT="22201" marB="222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 ? </a:t>
                      </a:r>
                    </a:p>
                  </a:txBody>
                  <a:tcPr marL="44401" marR="44401" marT="22201" marB="22201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3972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Coated Metal </a:t>
                      </a:r>
                    </a:p>
                  </a:txBody>
                  <a:tcPr marL="44401" marR="44401" marT="22201" marB="22201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marL="44401" marR="44401" marT="22201" marB="22201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marL="44401" marR="44401" marT="22201" marB="22201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marL="44401" marR="44401" marT="22201" marB="22201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marL="44401" marR="44401" marT="22201" marB="22201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marL="44401" marR="44401" marT="22201" marB="22201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44401" marR="44401" marT="22201" marB="22201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8175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CsBr:Cu </a:t>
                      </a:r>
                    </a:p>
                  </a:txBody>
                  <a:tcPr marL="44401" marR="44401" marT="22201" marB="222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250 , 4.96 </a:t>
                      </a:r>
                    </a:p>
                  </a:txBody>
                  <a:tcPr marL="44401" marR="44401" marT="22201" marB="222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7 x 10</a:t>
                      </a:r>
                      <a:r>
                        <a:rPr lang="en-US" sz="1600" baseline="30000"/>
                        <a:t>-3</a:t>
                      </a:r>
                      <a:r>
                        <a:rPr lang="en-US" sz="1600"/>
                        <a:t> </a:t>
                      </a:r>
                    </a:p>
                  </a:txBody>
                  <a:tcPr marL="44401" marR="44401" marT="22201" marB="222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10</a:t>
                      </a:r>
                      <a:r>
                        <a:rPr lang="en-US" sz="1600" baseline="30000"/>
                        <a:t>-9</a:t>
                      </a:r>
                      <a:r>
                        <a:rPr lang="en-US" sz="1600"/>
                        <a:t> </a:t>
                      </a:r>
                    </a:p>
                  </a:txBody>
                  <a:tcPr marL="44401" marR="44401" marT="22201" marB="222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~2.5 </a:t>
                      </a:r>
                    </a:p>
                  </a:txBody>
                  <a:tcPr marL="44401" marR="44401" marT="22201" marB="222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 ? </a:t>
                      </a:r>
                    </a:p>
                  </a:txBody>
                  <a:tcPr marL="44401" marR="44401" marT="22201" marB="222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 ? </a:t>
                      </a:r>
                    </a:p>
                  </a:txBody>
                  <a:tcPr marL="44401" marR="44401" marT="22201" marB="22201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8175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CsBr:Nb </a:t>
                      </a:r>
                    </a:p>
                  </a:txBody>
                  <a:tcPr marL="44401" marR="44401" marT="22201" marB="222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250 , 4.96 </a:t>
                      </a:r>
                    </a:p>
                  </a:txBody>
                  <a:tcPr marL="44401" marR="44401" marT="22201" marB="222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7 x 10</a:t>
                      </a:r>
                      <a:r>
                        <a:rPr lang="en-US" sz="1600" baseline="30000"/>
                        <a:t>-3</a:t>
                      </a:r>
                      <a:r>
                        <a:rPr lang="en-US" sz="1600"/>
                        <a:t> </a:t>
                      </a:r>
                    </a:p>
                  </a:txBody>
                  <a:tcPr marL="44401" marR="44401" marT="22201" marB="222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10</a:t>
                      </a:r>
                      <a:r>
                        <a:rPr lang="en-US" sz="1600" baseline="30000"/>
                        <a:t>-9</a:t>
                      </a:r>
                      <a:r>
                        <a:rPr lang="en-US" sz="1600"/>
                        <a:t> </a:t>
                      </a:r>
                    </a:p>
                  </a:txBody>
                  <a:tcPr marL="44401" marR="44401" marT="22201" marB="222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~2.5 </a:t>
                      </a:r>
                    </a:p>
                  </a:txBody>
                  <a:tcPr marL="44401" marR="44401" marT="22201" marB="222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 ? </a:t>
                      </a:r>
                    </a:p>
                  </a:txBody>
                  <a:tcPr marL="44401" marR="44401" marT="22201" marB="222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 ? </a:t>
                      </a:r>
                    </a:p>
                  </a:txBody>
                  <a:tcPr marL="44401" marR="44401" marT="22201" marB="22201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5DAB-1AE8-412C-981F-83F4A1D58FCE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IPM_PCRFG_990701_MS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Semiconductor Photocathodes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 t="12930" b="21496"/>
          <a:stretch>
            <a:fillRect/>
          </a:stretch>
        </p:blipFill>
        <p:spPr bwMode="auto">
          <a:xfrm>
            <a:off x="627352" y="1803400"/>
            <a:ext cx="7886876" cy="387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5DAB-1AE8-412C-981F-83F4A1D58FCE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IPM_PCRFG_990701_MS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semiconductor cathodes (PEA)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101600" y="1593391"/>
          <a:ext cx="8897256" cy="5154457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1121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21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21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21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21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121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121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1215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104265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Cathode Type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Cathode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Typical Wavelength &amp; Energy, </a:t>
                      </a:r>
                      <a:r>
                        <a:rPr lang="en-US" sz="1400" b="1" dirty="0" err="1"/>
                        <a:t>λ</a:t>
                      </a:r>
                      <a:r>
                        <a:rPr lang="en-US" sz="1400" b="1" baseline="-25000" dirty="0" err="1"/>
                        <a:t>opt</a:t>
                      </a:r>
                      <a:r>
                        <a:rPr lang="en-US" sz="1400" b="1" dirty="0"/>
                        <a:t> (nm), (</a:t>
                      </a:r>
                      <a:r>
                        <a:rPr lang="en-US" sz="1400" b="1" dirty="0" err="1"/>
                        <a:t>eV</a:t>
                      </a:r>
                      <a:r>
                        <a:rPr lang="en-US" sz="1400" b="1" dirty="0"/>
                        <a:t>)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Quantum Efficiency (electrons per photon)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Vacuum for 1000 h (Torr)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Gap Energy + Electron Affinity, E</a:t>
                      </a:r>
                      <a:r>
                        <a:rPr lang="en-US" sz="1400" b="1" baseline="-25000" dirty="0"/>
                        <a:t>G</a:t>
                      </a:r>
                      <a:r>
                        <a:rPr lang="en-US" sz="1400" b="1" dirty="0"/>
                        <a:t>+E</a:t>
                      </a:r>
                      <a:r>
                        <a:rPr lang="en-US" sz="1400" b="1" baseline="-25000" dirty="0"/>
                        <a:t>A</a:t>
                      </a:r>
                      <a:r>
                        <a:rPr lang="en-US" sz="1400" b="1" dirty="0"/>
                        <a:t> (</a:t>
                      </a:r>
                      <a:r>
                        <a:rPr lang="en-US" sz="1400" b="1" dirty="0" err="1"/>
                        <a:t>eV</a:t>
                      </a:r>
                      <a:r>
                        <a:rPr lang="en-US" sz="1400" b="1" dirty="0"/>
                        <a:t>)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Thermal </a:t>
                      </a:r>
                      <a:r>
                        <a:rPr lang="en-US" sz="1400" b="1" dirty="0" err="1"/>
                        <a:t>Emittance</a:t>
                      </a:r>
                      <a:r>
                        <a:rPr lang="en-US" sz="1400" b="1" dirty="0"/>
                        <a:t> (microns / mm(</a:t>
                      </a:r>
                      <a:r>
                        <a:rPr lang="en-US" sz="1400" b="1" dirty="0" err="1"/>
                        <a:t>rms</a:t>
                      </a:r>
                      <a:r>
                        <a:rPr lang="en-US" sz="1400" b="1" dirty="0"/>
                        <a:t>)) Eq. (2)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Thermal </a:t>
                      </a:r>
                      <a:r>
                        <a:rPr lang="en-US" sz="1400" b="1" dirty="0" err="1"/>
                        <a:t>Emittance</a:t>
                      </a:r>
                      <a:r>
                        <a:rPr lang="en-US" sz="1400" b="1" dirty="0"/>
                        <a:t> (microns / mm(</a:t>
                      </a:r>
                      <a:r>
                        <a:rPr lang="en-US" sz="1400" b="1" dirty="0" err="1"/>
                        <a:t>rms</a:t>
                      </a:r>
                      <a:r>
                        <a:rPr lang="en-US" sz="1400" b="1" dirty="0"/>
                        <a:t>)) Expt. </a:t>
                      </a:r>
                    </a:p>
                  </a:txBody>
                  <a:tcPr marL="32717" marR="32717" marT="16358" marB="1635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9020"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/>
                        <a:t>PEA: mono-alkali 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Cs</a:t>
                      </a:r>
                      <a:r>
                        <a:rPr lang="en-US" sz="1600" baseline="-25000" dirty="0"/>
                        <a:t>2</a:t>
                      </a:r>
                      <a:r>
                        <a:rPr lang="en-US" sz="1600" dirty="0"/>
                        <a:t>Te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211, 5.88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0.1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10</a:t>
                      </a:r>
                      <a:r>
                        <a:rPr lang="en-US" sz="1600" baseline="30000"/>
                        <a:t>-9</a:t>
                      </a:r>
                      <a:r>
                        <a:rPr lang="en-US" sz="1600"/>
                        <a:t>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3.5 </a:t>
                      </a:r>
                      <a:r>
                        <a:rPr lang="en-US" sz="1600" baseline="30000" dirty="0">
                          <a:hlinkClick r:id="rId2"/>
                        </a:rPr>
                        <a:t>[7]</a:t>
                      </a:r>
                      <a:r>
                        <a:rPr lang="en-US" sz="1600" dirty="0"/>
                        <a:t>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1.2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0.5 ± 0.1 </a:t>
                      </a:r>
                      <a:r>
                        <a:rPr lang="en-US" sz="1600" baseline="30000">
                          <a:hlinkClick r:id="rId3"/>
                        </a:rPr>
                        <a:t>[8]</a:t>
                      </a:r>
                      <a:r>
                        <a:rPr lang="en-US" sz="1600"/>
                        <a:t> </a:t>
                      </a:r>
                    </a:p>
                  </a:txBody>
                  <a:tcPr marL="32717" marR="32717" marT="16358" marB="1635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939"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262, 4.70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-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-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"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0.9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0.7 ± 0.1 </a:t>
                      </a:r>
                      <a:r>
                        <a:rPr lang="en-US" sz="1600" baseline="30000">
                          <a:hlinkClick r:id="rId3"/>
                        </a:rPr>
                        <a:t>[8]</a:t>
                      </a:r>
                      <a:r>
                        <a:rPr lang="en-US" sz="1600"/>
                        <a:t> </a:t>
                      </a:r>
                    </a:p>
                  </a:txBody>
                  <a:tcPr marL="32717" marR="32717" marT="16358" marB="1635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939"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262, 4.73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-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-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"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0.9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1.2 ± 0.1 </a:t>
                      </a:r>
                      <a:r>
                        <a:rPr lang="en-US" sz="1600" baseline="30000">
                          <a:hlinkClick r:id="rId4"/>
                        </a:rPr>
                        <a:t>[9]</a:t>
                      </a:r>
                      <a:r>
                        <a:rPr lang="en-US" sz="1600"/>
                        <a:t> </a:t>
                      </a:r>
                    </a:p>
                  </a:txBody>
                  <a:tcPr marL="32717" marR="32717" marT="16358" marB="16358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939"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Cs</a:t>
                      </a:r>
                      <a:r>
                        <a:rPr lang="en-US" sz="1600" baseline="-25000"/>
                        <a:t>3</a:t>
                      </a:r>
                      <a:r>
                        <a:rPr lang="en-US" sz="1600"/>
                        <a:t>Sb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432, 2.87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0.15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 ?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1.6 + 0.45 </a:t>
                      </a:r>
                      <a:r>
                        <a:rPr lang="en-US" sz="1600" baseline="30000">
                          <a:hlinkClick r:id="rId2"/>
                        </a:rPr>
                        <a:t>[7]</a:t>
                      </a:r>
                      <a:r>
                        <a:rPr lang="en-US" sz="1600"/>
                        <a:t>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0.7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 ? </a:t>
                      </a:r>
                    </a:p>
                  </a:txBody>
                  <a:tcPr marL="32717" marR="32717" marT="16358" marB="16358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3939"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K</a:t>
                      </a:r>
                      <a:r>
                        <a:rPr lang="en-US" sz="1600" baseline="-25000"/>
                        <a:t>3</a:t>
                      </a:r>
                      <a:r>
                        <a:rPr lang="en-US" sz="1600"/>
                        <a:t>Sb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400, 3.10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0.07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 ?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1.1 + 1.6 </a:t>
                      </a:r>
                      <a:r>
                        <a:rPr lang="en-US" sz="1600" baseline="30000">
                          <a:hlinkClick r:id="rId2"/>
                        </a:rPr>
                        <a:t>[7]</a:t>
                      </a:r>
                      <a:r>
                        <a:rPr lang="en-US" sz="1600"/>
                        <a:t>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0.5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 ? </a:t>
                      </a:r>
                    </a:p>
                  </a:txBody>
                  <a:tcPr marL="32717" marR="32717" marT="16358" marB="16358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3939"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Na</a:t>
                      </a:r>
                      <a:r>
                        <a:rPr lang="en-US" sz="1600" baseline="-25000"/>
                        <a:t>3</a:t>
                      </a:r>
                      <a:r>
                        <a:rPr lang="en-US" sz="1600"/>
                        <a:t>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330, 3.76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0.02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 ?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1.1 + 1.6 </a:t>
                      </a:r>
                      <a:r>
                        <a:rPr lang="en-US" sz="1600" baseline="30000">
                          <a:hlinkClick r:id="rId2"/>
                        </a:rPr>
                        <a:t>[7]</a:t>
                      </a:r>
                      <a:r>
                        <a:rPr lang="en-US" sz="1600"/>
                        <a:t>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0.4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 ? </a:t>
                      </a:r>
                    </a:p>
                  </a:txBody>
                  <a:tcPr marL="32717" marR="32717" marT="16358" marB="16358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3939"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Li</a:t>
                      </a:r>
                      <a:r>
                        <a:rPr lang="en-US" sz="1600" baseline="-25000"/>
                        <a:t>3</a:t>
                      </a:r>
                      <a:r>
                        <a:rPr lang="en-US" sz="1600"/>
                        <a:t>Sb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295, 4.20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0.0001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 ?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 ?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 ?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 ? </a:t>
                      </a:r>
                    </a:p>
                  </a:txBody>
                  <a:tcPr marL="32717" marR="32717" marT="16358" marB="16358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9020"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/>
                        <a:t>PEA: multi-alkali 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Na</a:t>
                      </a:r>
                      <a:r>
                        <a:rPr lang="en-US" sz="1600" baseline="-25000"/>
                        <a:t>2</a:t>
                      </a:r>
                      <a:r>
                        <a:rPr lang="en-US" sz="1600"/>
                        <a:t>KSb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330, 3.76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0.1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10</a:t>
                      </a:r>
                      <a:r>
                        <a:rPr lang="en-US" sz="1600" baseline="30000"/>
                        <a:t>-10</a:t>
                      </a:r>
                      <a:r>
                        <a:rPr lang="en-US" sz="1600"/>
                        <a:t>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 + 1 </a:t>
                      </a:r>
                      <a:r>
                        <a:rPr lang="en-US" sz="1600" baseline="30000">
                          <a:hlinkClick r:id="rId2"/>
                        </a:rPr>
                        <a:t>[7]</a:t>
                      </a:r>
                      <a:r>
                        <a:rPr lang="en-US" sz="1600"/>
                        <a:t>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1.1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 ? </a:t>
                      </a:r>
                    </a:p>
                  </a:txBody>
                  <a:tcPr marL="32717" marR="32717" marT="16358" marB="16358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3939"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(Cs)Na</a:t>
                      </a:r>
                      <a:r>
                        <a:rPr lang="en-US" sz="1600" baseline="-25000"/>
                        <a:t>3</a:t>
                      </a:r>
                      <a:r>
                        <a:rPr lang="en-US" sz="1600"/>
                        <a:t>KSb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390, 3.18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0.2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10</a:t>
                      </a:r>
                      <a:r>
                        <a:rPr lang="en-US" sz="1600" baseline="30000"/>
                        <a:t>-10</a:t>
                      </a:r>
                      <a:r>
                        <a:rPr lang="en-US" sz="1600"/>
                        <a:t>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 + 0.55 </a:t>
                      </a:r>
                      <a:r>
                        <a:rPr lang="en-US" sz="1600" baseline="30000">
                          <a:hlinkClick r:id="rId2"/>
                        </a:rPr>
                        <a:t>[7]</a:t>
                      </a:r>
                      <a:r>
                        <a:rPr lang="en-US" sz="1600"/>
                        <a:t>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1.5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 ? </a:t>
                      </a:r>
                    </a:p>
                  </a:txBody>
                  <a:tcPr marL="32717" marR="32717" marT="16358" marB="16358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3939"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K</a:t>
                      </a:r>
                      <a:r>
                        <a:rPr lang="en-US" sz="1600" baseline="-25000"/>
                        <a:t>2</a:t>
                      </a:r>
                      <a:r>
                        <a:rPr lang="en-US" sz="1600"/>
                        <a:t>CsSb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543, 2.28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0.1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10</a:t>
                      </a:r>
                      <a:r>
                        <a:rPr lang="en-US" sz="1600" baseline="30000"/>
                        <a:t>-10</a:t>
                      </a:r>
                      <a:r>
                        <a:rPr lang="en-US" sz="1600"/>
                        <a:t>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1+1.1 </a:t>
                      </a:r>
                      <a:r>
                        <a:rPr lang="en-US" sz="1600" baseline="30000">
                          <a:hlinkClick r:id="rId2"/>
                        </a:rPr>
                        <a:t>[7]</a:t>
                      </a:r>
                      <a:r>
                        <a:rPr lang="en-US" sz="1600"/>
                        <a:t>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0.4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 ? </a:t>
                      </a:r>
                    </a:p>
                  </a:txBody>
                  <a:tcPr marL="32717" marR="32717" marT="16358" marB="16358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9020"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532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0.56 ± 0.03 </a:t>
                      </a:r>
                      <a:r>
                        <a:rPr lang="en-US" sz="1600" baseline="30000">
                          <a:hlinkClick r:id="rId5"/>
                        </a:rPr>
                        <a:t>[10]</a:t>
                      </a:r>
                      <a:r>
                        <a:rPr lang="en-US" sz="1600"/>
                        <a:t> </a:t>
                      </a:r>
                    </a:p>
                  </a:txBody>
                  <a:tcPr marL="32717" marR="32717" marT="16358" marB="16358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3939"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K</a:t>
                      </a:r>
                      <a:r>
                        <a:rPr lang="en-US" sz="1600" baseline="-25000"/>
                        <a:t>2</a:t>
                      </a:r>
                      <a:r>
                        <a:rPr lang="en-US" sz="1600"/>
                        <a:t>CsSb(O)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543, 2.28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0.1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10</a:t>
                      </a:r>
                      <a:r>
                        <a:rPr lang="en-US" sz="1600" baseline="30000"/>
                        <a:t>-10</a:t>
                      </a:r>
                      <a:r>
                        <a:rPr lang="en-US" sz="1600"/>
                        <a:t>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 + &lt;1.1 </a:t>
                      </a:r>
                      <a:r>
                        <a:rPr lang="en-US" sz="1600" baseline="30000">
                          <a:hlinkClick r:id="rId2"/>
                        </a:rPr>
                        <a:t>[7]</a:t>
                      </a:r>
                      <a:r>
                        <a:rPr lang="en-US" sz="1600"/>
                        <a:t>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~0.4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 ? </a:t>
                      </a:r>
                    </a:p>
                  </a:txBody>
                  <a:tcPr marL="32717" marR="32717" marT="16358" marB="16358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5DAB-1AE8-412C-981F-83F4A1D58FCE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IPM_PCRFG_990701_MS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semiconductor cathodes (NEA)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5DAB-1AE8-412C-981F-83F4A1D58FCE}" type="slidenum">
              <a:rPr lang="en-US" smtClean="0"/>
              <a:pPr/>
              <a:t>27</a:t>
            </a:fld>
            <a:endParaRPr lang="en-US"/>
          </a:p>
        </p:txBody>
      </p:sp>
      <p:graphicFrame>
        <p:nvGraphicFramePr>
          <p:cNvPr id="9" name="Content Placeholder 5"/>
          <p:cNvGraphicFramePr>
            <a:graphicFrameLocks/>
          </p:cNvGraphicFramePr>
          <p:nvPr/>
        </p:nvGraphicFramePr>
        <p:xfrm>
          <a:off x="188688" y="1882954"/>
          <a:ext cx="8766624" cy="4243705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0958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58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58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58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58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582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9582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9582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104265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Cathode Type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Cathode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Typical Wavelength &amp; Energy, </a:t>
                      </a:r>
                      <a:r>
                        <a:rPr lang="en-US" sz="1400" b="1" dirty="0" err="1"/>
                        <a:t>λ</a:t>
                      </a:r>
                      <a:r>
                        <a:rPr lang="en-US" sz="1400" b="1" baseline="-25000" dirty="0" err="1"/>
                        <a:t>opt</a:t>
                      </a:r>
                      <a:r>
                        <a:rPr lang="en-US" sz="1400" b="1" dirty="0"/>
                        <a:t> (nm), (</a:t>
                      </a:r>
                      <a:r>
                        <a:rPr lang="en-US" sz="1400" b="1" dirty="0" err="1"/>
                        <a:t>eV</a:t>
                      </a:r>
                      <a:r>
                        <a:rPr lang="en-US" sz="1400" b="1" dirty="0"/>
                        <a:t>)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Quantum Efficiency (electrons per photon)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/>
                        <a:t>Vacuum for 1000 h (Torr)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Gap Energy + Electron Affinity, E</a:t>
                      </a:r>
                      <a:r>
                        <a:rPr lang="en-US" sz="1400" b="1" baseline="-25000" dirty="0"/>
                        <a:t>G</a:t>
                      </a:r>
                      <a:r>
                        <a:rPr lang="en-US" sz="1400" b="1" dirty="0"/>
                        <a:t>+E</a:t>
                      </a:r>
                      <a:r>
                        <a:rPr lang="en-US" sz="1400" b="1" baseline="-25000" dirty="0"/>
                        <a:t>A</a:t>
                      </a:r>
                      <a:r>
                        <a:rPr lang="en-US" sz="1400" b="1" dirty="0"/>
                        <a:t> (</a:t>
                      </a:r>
                      <a:r>
                        <a:rPr lang="en-US" sz="1400" b="1" dirty="0" err="1"/>
                        <a:t>eV</a:t>
                      </a:r>
                      <a:r>
                        <a:rPr lang="en-US" sz="1400" b="1" dirty="0"/>
                        <a:t>)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Thermal </a:t>
                      </a:r>
                      <a:r>
                        <a:rPr lang="en-US" sz="1400" b="1" dirty="0" err="1"/>
                        <a:t>Emittance</a:t>
                      </a:r>
                      <a:r>
                        <a:rPr lang="en-US" sz="1400" b="1" dirty="0"/>
                        <a:t> (microns / mm(</a:t>
                      </a:r>
                      <a:r>
                        <a:rPr lang="en-US" sz="1400" b="1" dirty="0" err="1"/>
                        <a:t>rms</a:t>
                      </a:r>
                      <a:r>
                        <a:rPr lang="en-US" sz="1400" b="1" dirty="0"/>
                        <a:t>)) Eq. (2) </a:t>
                      </a:r>
                    </a:p>
                  </a:txBody>
                  <a:tcPr marL="32717" marR="32717" marT="16358" marB="1635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Thermal </a:t>
                      </a:r>
                      <a:r>
                        <a:rPr lang="en-US" sz="1400" b="1" dirty="0" err="1"/>
                        <a:t>Emittance</a:t>
                      </a:r>
                      <a:r>
                        <a:rPr lang="en-US" sz="1400" b="1" dirty="0"/>
                        <a:t> (microns / mm(</a:t>
                      </a:r>
                      <a:r>
                        <a:rPr lang="en-US" sz="1400" b="1" dirty="0" err="1"/>
                        <a:t>rms</a:t>
                      </a:r>
                      <a:r>
                        <a:rPr lang="en-US" sz="1400" b="1" dirty="0"/>
                        <a:t>)) Expt. </a:t>
                      </a:r>
                    </a:p>
                  </a:txBody>
                  <a:tcPr marL="32717" marR="32717" marT="16358" marB="1635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916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NEA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GaAs</a:t>
                      </a:r>
                      <a:r>
                        <a:rPr lang="en-US" sz="1600" dirty="0"/>
                        <a:t>(</a:t>
                      </a:r>
                      <a:r>
                        <a:rPr lang="en-US" sz="1600" dirty="0" err="1"/>
                        <a:t>Cs,F</a:t>
                      </a:r>
                      <a:r>
                        <a:rPr lang="en-US" sz="1600" dirty="0"/>
                        <a:t>)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532, 2.33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0.1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 ?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1.4 ± 0.1 </a:t>
                      </a:r>
                      <a:r>
                        <a:rPr lang="en-US" sz="1600" baseline="30000">
                          <a:hlinkClick r:id="rId2"/>
                        </a:rPr>
                        <a:t>[7]</a:t>
                      </a:r>
                      <a:r>
                        <a:rPr lang="en-US" sz="160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0.8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0.44 ± 0.01 </a:t>
                      </a:r>
                      <a:r>
                        <a:rPr lang="en-US" sz="1600" baseline="30000">
                          <a:hlinkClick r:id="rId3"/>
                        </a:rPr>
                        <a:t>[11]</a:t>
                      </a:r>
                      <a:r>
                        <a:rPr lang="en-US" sz="1600"/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860, 1.44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0.1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 ?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0.2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0.22 ± 0.01 </a:t>
                      </a:r>
                      <a:r>
                        <a:rPr lang="en-US" sz="1600" baseline="30000">
                          <a:hlinkClick r:id="rId3"/>
                        </a:rPr>
                        <a:t>[11]</a:t>
                      </a:r>
                      <a:r>
                        <a:rPr lang="en-US" sz="1600"/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GaN(Cs)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260, 4.77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0.1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 ?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1.96 + ? </a:t>
                      </a:r>
                      <a:r>
                        <a:rPr lang="en-US" sz="1600" baseline="30000" dirty="0">
                          <a:hlinkClick r:id="rId3"/>
                        </a:rPr>
                        <a:t>[11]</a:t>
                      </a:r>
                      <a:r>
                        <a:rPr lang="en-US" sz="1600" dirty="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1.35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1.35 ± 0.1 </a:t>
                      </a:r>
                      <a:r>
                        <a:rPr lang="en-US" sz="1600" baseline="30000" dirty="0">
                          <a:hlinkClick r:id="rId4"/>
                        </a:rPr>
                        <a:t>[12]</a:t>
                      </a:r>
                      <a:r>
                        <a:rPr lang="en-US" sz="1600" dirty="0"/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GaAs</a:t>
                      </a:r>
                      <a:r>
                        <a:rPr lang="en-US" sz="1600" dirty="0"/>
                        <a:t>(1-x)</a:t>
                      </a:r>
                      <a:r>
                        <a:rPr lang="en-US" sz="1600" dirty="0" err="1"/>
                        <a:t>Px</a:t>
                      </a:r>
                      <a:r>
                        <a:rPr lang="en-US" sz="1600" dirty="0"/>
                        <a:t> </a:t>
                      </a:r>
                      <a:r>
                        <a:rPr lang="en-US" sz="1600" i="1" dirty="0"/>
                        <a:t>x</a:t>
                      </a:r>
                      <a:r>
                        <a:rPr lang="en-US" sz="1600" dirty="0"/>
                        <a:t>~0.45 (</a:t>
                      </a:r>
                      <a:r>
                        <a:rPr lang="en-US" sz="1600" dirty="0" err="1"/>
                        <a:t>Cs,F</a:t>
                      </a:r>
                      <a:r>
                        <a:rPr lang="en-US" sz="1600" dirty="0"/>
                        <a:t>)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532, 2.33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0.1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 ?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1.96 + ? </a:t>
                      </a:r>
                      <a:r>
                        <a:rPr lang="en-US" sz="1600" baseline="30000" dirty="0">
                          <a:hlinkClick r:id="rId3"/>
                        </a:rPr>
                        <a:t>[11]</a:t>
                      </a:r>
                      <a:r>
                        <a:rPr lang="en-US" sz="1600" dirty="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0.49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0.44 ± 0.1 </a:t>
                      </a:r>
                      <a:r>
                        <a:rPr lang="en-US" sz="1600" baseline="30000" dirty="0">
                          <a:hlinkClick r:id="rId3"/>
                        </a:rPr>
                        <a:t>[11]</a:t>
                      </a:r>
                      <a:r>
                        <a:rPr lang="en-US" sz="1600" dirty="0"/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S-1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Ag-O-Cs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900, 1.38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0.01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 ?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0.7 </a:t>
                      </a:r>
                      <a:r>
                        <a:rPr lang="en-US" sz="1600" baseline="30000">
                          <a:hlinkClick r:id="rId2"/>
                        </a:rPr>
                        <a:t>[7]</a:t>
                      </a:r>
                      <a:r>
                        <a:rPr lang="en-US" sz="160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0.7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 ?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IPM_PCRFG_990701_MS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Cathodes Properties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92100" y="2764311"/>
            <a:ext cx="3985489" cy="20313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/>
              <a:t>Metal Cathodes</a:t>
            </a:r>
          </a:p>
          <a:p>
            <a:endParaRPr lang="en-US" b="1" dirty="0" smtClean="0">
              <a:solidFill>
                <a:srgbClr val="0070C0"/>
              </a:solidFill>
            </a:endParaRPr>
          </a:p>
          <a:p>
            <a:r>
              <a:rPr lang="en-US" dirty="0" smtClean="0">
                <a:solidFill>
                  <a:srgbClr val="0070C0"/>
                </a:solidFill>
              </a:rPr>
              <a:t>Good response time (&lt;&lt;1ps) 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Very robust and insensitive to vacuum </a:t>
            </a:r>
          </a:p>
          <a:p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Very low QE (&lt;0.01%)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Need UV light </a:t>
            </a:r>
          </a:p>
        </p:txBody>
      </p:sp>
      <p:sp>
        <p:nvSpPr>
          <p:cNvPr id="5" name="Rectangle 4"/>
          <p:cNvSpPr/>
          <p:nvPr/>
        </p:nvSpPr>
        <p:spPr>
          <a:xfrm>
            <a:off x="4364175" y="1609772"/>
            <a:ext cx="4461166" cy="203132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/>
              <a:t>PEA Cathodes</a:t>
            </a:r>
          </a:p>
          <a:p>
            <a:endParaRPr lang="en-US" b="1" dirty="0" smtClean="0">
              <a:solidFill>
                <a:srgbClr val="0070C0"/>
              </a:solidFill>
            </a:endParaRPr>
          </a:p>
          <a:p>
            <a:r>
              <a:rPr lang="en-US" dirty="0" smtClean="0">
                <a:solidFill>
                  <a:srgbClr val="0070C0"/>
                </a:solidFill>
              </a:rPr>
              <a:t>Work in visible light 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High QE (&gt;1%) 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Good response time (&lt;1ps) </a:t>
            </a:r>
          </a:p>
          <a:p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Need very good vacuum (~10</a:t>
            </a:r>
            <a:r>
              <a:rPr lang="en-US" baseline="30000" dirty="0" smtClean="0">
                <a:solidFill>
                  <a:srgbClr val="FF0000"/>
                </a:solidFill>
              </a:rPr>
              <a:t>-10 </a:t>
            </a:r>
            <a:r>
              <a:rPr lang="en-US" dirty="0" smtClean="0">
                <a:solidFill>
                  <a:srgbClr val="FF0000"/>
                </a:solidFill>
              </a:rPr>
              <a:t>torr or better) </a:t>
            </a:r>
          </a:p>
        </p:txBody>
      </p:sp>
      <p:sp>
        <p:nvSpPr>
          <p:cNvPr id="6" name="Rectangle 5"/>
          <p:cNvSpPr/>
          <p:nvPr/>
        </p:nvSpPr>
        <p:spPr>
          <a:xfrm>
            <a:off x="4364176" y="3857133"/>
            <a:ext cx="4461169" cy="286232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/>
              <a:t>NEA Cathodes</a:t>
            </a:r>
          </a:p>
          <a:p>
            <a:endParaRPr lang="en-US" b="1" dirty="0" smtClean="0">
              <a:solidFill>
                <a:srgbClr val="0070C0"/>
              </a:solidFill>
            </a:endParaRPr>
          </a:p>
          <a:p>
            <a:r>
              <a:rPr lang="en-US" dirty="0" smtClean="0">
                <a:solidFill>
                  <a:srgbClr val="0070C0"/>
                </a:solidFill>
              </a:rPr>
              <a:t>Work in visible light 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High QE (&gt;10%) 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Possible to attain sub-thermal mean transverse energies </a:t>
            </a:r>
          </a:p>
          <a:p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Need very good vacuum (~10</a:t>
            </a:r>
            <a:r>
              <a:rPr lang="en-US" baseline="30000" dirty="0" smtClean="0">
                <a:solidFill>
                  <a:srgbClr val="FF0000"/>
                </a:solidFill>
              </a:rPr>
              <a:t>-12 </a:t>
            </a:r>
            <a:r>
              <a:rPr lang="en-US" dirty="0" smtClean="0">
                <a:solidFill>
                  <a:srgbClr val="FF0000"/>
                </a:solidFill>
              </a:rPr>
              <a:t>torr or better)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Response time very long (~100ps) in IR/red wavelengths, but less than 1ps in green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5DAB-1AE8-412C-981F-83F4A1D58FCE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IPM_PCRFG_990701_MS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Section III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ctr">
              <a:buNone/>
            </a:pPr>
            <a:endParaRPr lang="en-US" sz="9600" dirty="0" smtClean="0"/>
          </a:p>
          <a:p>
            <a:pPr algn="ctr">
              <a:buNone/>
            </a:pPr>
            <a:r>
              <a:rPr lang="en-US" sz="9600" dirty="0" smtClean="0"/>
              <a:t>Vacuum</a:t>
            </a:r>
          </a:p>
          <a:p>
            <a:pPr marL="457200" lvl="2" indent="-166688"/>
            <a:r>
              <a:rPr lang="en-US" dirty="0"/>
              <a:t>Describing Vacuum – Flow Regimes – Need for Accelerators</a:t>
            </a:r>
          </a:p>
          <a:p>
            <a:pPr marL="457200" lvl="2" indent="-166688"/>
            <a:r>
              <a:rPr lang="en-US" dirty="0"/>
              <a:t>Sources of gas loads – Outgassing</a:t>
            </a:r>
          </a:p>
          <a:p>
            <a:pPr marL="457200" lvl="2" indent="-166688"/>
            <a:r>
              <a:rPr lang="en-US" dirty="0"/>
              <a:t>Cathode Preparation, Transport &amp; Characterization </a:t>
            </a:r>
            <a:r>
              <a:rPr lang="en-US" dirty="0" smtClean="0"/>
              <a:t>Systems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5DAB-1AE8-412C-981F-83F4A1D58FCE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IPM_PCRFG_990701_MS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" t="1037" r="1244" b="2636"/>
          <a:stretch>
            <a:fillRect/>
          </a:stretch>
        </p:blipFill>
        <p:spPr>
          <a:xfrm>
            <a:off x="637309" y="1914771"/>
            <a:ext cx="8409709" cy="48878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IPM Linac Layout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 rot="20229424">
            <a:off x="832694" y="5174085"/>
            <a:ext cx="1998072" cy="112142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Curved Connector 7"/>
          <p:cNvCxnSpPr>
            <a:stCxn id="6" idx="0"/>
            <a:endCxn id="5" idx="1"/>
          </p:cNvCxnSpPr>
          <p:nvPr/>
        </p:nvCxnSpPr>
        <p:spPr>
          <a:xfrm rot="16200000" flipV="1">
            <a:off x="778567" y="4382567"/>
            <a:ext cx="1279380" cy="391605"/>
          </a:xfrm>
          <a:prstGeom prst="curvedConnector4">
            <a:avLst>
              <a:gd name="adj1" fmla="val 45946"/>
              <a:gd name="adj2" fmla="val 257904"/>
            </a:avLst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18"/>
          <p:cNvGrpSpPr/>
          <p:nvPr/>
        </p:nvGrpSpPr>
        <p:grpSpPr>
          <a:xfrm>
            <a:off x="1029976" y="1851906"/>
            <a:ext cx="4199474" cy="2146524"/>
            <a:chOff x="1029976" y="1851906"/>
            <a:chExt cx="4199474" cy="214652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lum bright="-20000" contrast="40000"/>
            </a:blip>
            <a:stretch>
              <a:fillRect/>
            </a:stretch>
          </p:blipFill>
          <p:spPr>
            <a:xfrm rot="20116553">
              <a:off x="1029976" y="2122501"/>
              <a:ext cx="4199474" cy="1875929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18" name="TextBox 17"/>
            <p:cNvSpPr txBox="1"/>
            <p:nvPr/>
          </p:nvSpPr>
          <p:spPr>
            <a:xfrm rot="20123683">
              <a:off x="1856509" y="1851906"/>
              <a:ext cx="11637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0000"/>
                  </a:solidFill>
                </a:rPr>
                <a:t>Injector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5DAB-1AE8-412C-981F-83F4A1D58FCE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IPM_PCRFG_990701_MS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Vacuum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5295323"/>
              </p:ext>
            </p:extLst>
          </p:nvPr>
        </p:nvGraphicFramePr>
        <p:xfrm>
          <a:off x="557484" y="3267967"/>
          <a:ext cx="7958254" cy="2985913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2735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49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20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77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49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093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757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26559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fr-FR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fr-FR" b="1" dirty="0" smtClean="0"/>
                        <a:t>Pa</a:t>
                      </a:r>
                      <a:endParaRPr lang="fr-FR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fr-FR" b="1" smtClean="0"/>
                        <a:t>kg/cm</a:t>
                      </a:r>
                      <a:r>
                        <a:rPr lang="fr-FR" b="1" baseline="30000" smtClean="0"/>
                        <a:t>2</a:t>
                      </a:r>
                      <a:endParaRPr lang="fr-FR" b="1" baseline="30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fr-FR" b="1" smtClean="0"/>
                        <a:t>Torr</a:t>
                      </a:r>
                      <a:endParaRPr lang="fr-FR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fr-FR" b="1" dirty="0" smtClean="0"/>
                        <a:t>mbar</a:t>
                      </a:r>
                      <a:endParaRPr lang="fr-FR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fr-FR" b="1" dirty="0" smtClean="0"/>
                        <a:t>bar</a:t>
                      </a:r>
                      <a:endParaRPr lang="fr-FR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fr-FR" b="1" dirty="0" err="1" smtClean="0"/>
                        <a:t>atm</a:t>
                      </a:r>
                      <a:endParaRPr lang="fr-FR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55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8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 Pa</a:t>
                      </a:r>
                      <a:endParaRPr kumimoji="0" lang="fr-FR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fr-FR" b="1" smtClean="0"/>
                        <a:t>1</a:t>
                      </a:r>
                      <a:endParaRPr lang="fr-FR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fr-FR" b="1" baseline="0" smtClean="0"/>
                        <a:t>10.2 10</a:t>
                      </a:r>
                      <a:r>
                        <a:rPr lang="fr-FR" b="1" baseline="30000" smtClean="0"/>
                        <a:t>-6</a:t>
                      </a:r>
                      <a:endParaRPr lang="fr-FR" b="1" baseline="30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fr-FR" b="1" smtClean="0"/>
                        <a:t>7.5 10</a:t>
                      </a:r>
                      <a:r>
                        <a:rPr lang="fr-FR" b="1" baseline="30000" smtClean="0"/>
                        <a:t>-3</a:t>
                      </a:r>
                      <a:endParaRPr lang="fr-FR" b="1" baseline="30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fr-FR" b="1" smtClean="0"/>
                        <a:t>10</a:t>
                      </a:r>
                      <a:r>
                        <a:rPr lang="fr-FR" b="1" baseline="30000" smtClean="0"/>
                        <a:t>-2</a:t>
                      </a:r>
                      <a:endParaRPr lang="fr-FR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smtClean="0"/>
                        <a:t>10</a:t>
                      </a:r>
                      <a:r>
                        <a:rPr lang="fr-FR" b="1" baseline="30000" smtClean="0"/>
                        <a:t>-5</a:t>
                      </a:r>
                      <a:endParaRPr lang="fr-FR" b="1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 smtClean="0"/>
                        <a:t>9.81 10</a:t>
                      </a:r>
                      <a:r>
                        <a:rPr lang="fr-FR" b="1" baseline="30000" dirty="0" smtClean="0"/>
                        <a:t>-6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55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8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 kg/cm</a:t>
                      </a:r>
                      <a:r>
                        <a:rPr kumimoji="0" lang="fr-FR" sz="1800" b="1" u="none" strike="noStrike" kern="1200" cap="none" spc="0" normalizeH="0" baseline="3000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</a:t>
                      </a:r>
                      <a:endParaRPr kumimoji="0" lang="fr-FR" sz="1800" b="1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fr-FR" b="1" smtClean="0"/>
                        <a:t>98.1 10</a:t>
                      </a:r>
                      <a:r>
                        <a:rPr lang="fr-FR" b="1" baseline="30000" smtClean="0"/>
                        <a:t>3</a:t>
                      </a:r>
                      <a:endParaRPr lang="fr-FR" b="1" baseline="30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fr-FR" b="1" baseline="0" smtClean="0"/>
                        <a:t>1</a:t>
                      </a:r>
                      <a:endParaRPr lang="fr-FR" b="1" baseline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fr-FR" b="1" smtClean="0"/>
                        <a:t>735.5</a:t>
                      </a:r>
                      <a:endParaRPr lang="fr-FR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fr-FR" b="1" smtClean="0"/>
                        <a:t>980</a:t>
                      </a:r>
                      <a:endParaRPr lang="fr-FR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baseline="0" smtClean="0"/>
                        <a:t>0.98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baseline="0" smtClean="0"/>
                        <a:t>0.96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55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8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 Torr</a:t>
                      </a:r>
                      <a:endParaRPr kumimoji="0" lang="fr-FR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fr-FR" b="1" smtClean="0"/>
                        <a:t>133</a:t>
                      </a:r>
                      <a:endParaRPr lang="fr-FR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fr-FR" b="1" baseline="0" smtClean="0"/>
                        <a:t>1.35 10</a:t>
                      </a:r>
                      <a:r>
                        <a:rPr lang="fr-FR" b="1" baseline="30000" smtClean="0"/>
                        <a:t>-3</a:t>
                      </a:r>
                      <a:endParaRPr lang="fr-FR" b="1" baseline="30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fr-FR" b="1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fr-FR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fr-FR" b="1" dirty="0" smtClean="0">
                          <a:solidFill>
                            <a:srgbClr val="FF0000"/>
                          </a:solidFill>
                        </a:rPr>
                        <a:t>1.33</a:t>
                      </a:r>
                      <a:endParaRPr lang="fr-FR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smtClean="0"/>
                        <a:t>1.33 10</a:t>
                      </a:r>
                      <a:r>
                        <a:rPr lang="fr-FR" b="1" baseline="30000" smtClean="0"/>
                        <a:t>-3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smtClean="0"/>
                        <a:t>1.31 10</a:t>
                      </a:r>
                      <a:r>
                        <a:rPr lang="fr-FR" b="1" baseline="30000" smtClean="0"/>
                        <a:t>-3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55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8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 mbar</a:t>
                      </a:r>
                      <a:endParaRPr kumimoji="0" lang="fr-FR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fr-FR" b="1" smtClean="0"/>
                        <a:t>101</a:t>
                      </a:r>
                      <a:endParaRPr lang="fr-FR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fr-FR" b="1" baseline="0" smtClean="0"/>
                        <a:t>1.02 10</a:t>
                      </a:r>
                      <a:r>
                        <a:rPr lang="fr-FR" b="1" baseline="30000" smtClean="0"/>
                        <a:t>-3</a:t>
                      </a:r>
                      <a:endParaRPr lang="fr-FR" b="1" baseline="30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fr-FR" b="1" smtClean="0"/>
                        <a:t>0.75</a:t>
                      </a:r>
                      <a:endParaRPr lang="fr-FR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fr-FR" b="1" smtClean="0"/>
                        <a:t>1</a:t>
                      </a:r>
                      <a:endParaRPr lang="fr-FR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smtClean="0"/>
                        <a:t>10</a:t>
                      </a:r>
                      <a:r>
                        <a:rPr lang="fr-FR" b="1" baseline="30000" smtClean="0"/>
                        <a:t>-3</a:t>
                      </a:r>
                      <a:endParaRPr lang="fr-FR" b="1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smtClean="0"/>
                        <a:t>0.98 10</a:t>
                      </a:r>
                      <a:r>
                        <a:rPr lang="fr-FR" b="1" baseline="30000" smtClean="0"/>
                        <a:t>-3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655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8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 bar</a:t>
                      </a:r>
                      <a:endParaRPr kumimoji="0" lang="fr-FR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smtClean="0"/>
                        <a:t>1.01 10</a:t>
                      </a:r>
                      <a:r>
                        <a:rPr lang="fr-FR" b="1" baseline="30000" smtClean="0"/>
                        <a:t>5</a:t>
                      </a:r>
                      <a:endParaRPr lang="fr-FR" b="1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fr-FR" b="1" baseline="0" smtClean="0"/>
                        <a:t>1.02</a:t>
                      </a:r>
                      <a:endParaRPr lang="fr-FR" b="1" baseline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fr-FR" b="1" smtClean="0"/>
                        <a:t>750</a:t>
                      </a:r>
                      <a:endParaRPr lang="fr-FR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smtClean="0"/>
                        <a:t>10</a:t>
                      </a:r>
                      <a:r>
                        <a:rPr lang="fr-FR" b="1" baseline="30000" smtClean="0"/>
                        <a:t>3</a:t>
                      </a:r>
                      <a:endParaRPr lang="fr-FR" b="1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fr-FR" b="1" smtClean="0"/>
                        <a:t>1</a:t>
                      </a:r>
                      <a:endParaRPr lang="fr-FR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fr-FR" b="1" smtClean="0"/>
                        <a:t>0.98</a:t>
                      </a:r>
                      <a:endParaRPr lang="fr-FR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655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8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 </a:t>
                      </a:r>
                      <a:r>
                        <a:rPr kumimoji="0" lang="fr-FR" sz="1800" b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atm</a:t>
                      </a:r>
                      <a:endParaRPr kumimoji="0" lang="fr-FR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fr-FR" b="1" smtClean="0"/>
                        <a:t>101 300</a:t>
                      </a:r>
                      <a:endParaRPr lang="fr-FR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fr-FR" b="1" baseline="0" smtClean="0"/>
                        <a:t>1.03</a:t>
                      </a:r>
                      <a:endParaRPr lang="fr-FR" b="1" baseline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fr-FR" b="1" smtClean="0"/>
                        <a:t>760</a:t>
                      </a:r>
                      <a:endParaRPr lang="fr-FR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smtClean="0"/>
                        <a:t>1</a:t>
                      </a:r>
                      <a:r>
                        <a:rPr lang="fr-FR" b="1" baseline="0" smtClean="0"/>
                        <a:t> 013</a:t>
                      </a:r>
                      <a:endParaRPr lang="fr-FR" b="1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fr-FR" b="1" smtClean="0"/>
                        <a:t>1.01</a:t>
                      </a:r>
                      <a:endParaRPr lang="fr-FR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fr-FR" b="1" dirty="0" smtClean="0"/>
                        <a:t>1</a:t>
                      </a:r>
                      <a:endParaRPr lang="fr-FR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5DAB-1AE8-412C-981F-83F4A1D58FCE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24412"/>
            <a:ext cx="7886700" cy="435133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400" b="1" dirty="0" smtClean="0"/>
              <a:t>= sub-atmospheric pressure.</a:t>
            </a:r>
          </a:p>
          <a:p>
            <a:endParaRPr lang="en-US" sz="1000" dirty="0" smtClean="0"/>
          </a:p>
          <a:p>
            <a:r>
              <a:rPr lang="en-US" sz="2400" dirty="0" smtClean="0"/>
              <a:t>The force exerted on the walls of an evacuated vessel surrounded by atmospheric pressure is: </a:t>
            </a:r>
            <a:r>
              <a:rPr lang="en-US" sz="2400" b="1" dirty="0" smtClean="0"/>
              <a:t>1 kg/cm2</a:t>
            </a:r>
            <a:endParaRPr lang="en-US" sz="24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IPM_PCRFG_990701_MS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Describing Vacuum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7856" y="886054"/>
            <a:ext cx="2630714" cy="2497401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4" cstate="print"/>
          <a:srcRect t="16984" r="4717"/>
          <a:stretch>
            <a:fillRect/>
          </a:stretch>
        </p:blipFill>
        <p:spPr bwMode="auto">
          <a:xfrm>
            <a:off x="120653" y="1436915"/>
            <a:ext cx="5394778" cy="2771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2890150" y="3624013"/>
            <a:ext cx="6175142" cy="311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1989" name="Object 5"/>
          <p:cNvGraphicFramePr>
            <a:graphicFrameLocks noChangeAspect="1"/>
          </p:cNvGraphicFramePr>
          <p:nvPr/>
        </p:nvGraphicFramePr>
        <p:xfrm>
          <a:off x="242888" y="5711825"/>
          <a:ext cx="2573337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99" name="Equation" r:id="rId6" imgW="1167893" imgH="444307" progId="Equation.3">
                  <p:embed/>
                </p:oleObj>
              </mc:Choice>
              <mc:Fallback>
                <p:oleObj name="Equation" r:id="rId6" imgW="1167893" imgH="444307" progId="Equation.3">
                  <p:embed/>
                  <p:pic>
                    <p:nvPicPr>
                      <p:cNvPr id="0" name="Picture 20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888" y="5711825"/>
                        <a:ext cx="2573337" cy="97631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66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90" name="Object 6"/>
          <p:cNvGraphicFramePr>
            <a:graphicFrameLocks noChangeAspect="1"/>
          </p:cNvGraphicFramePr>
          <p:nvPr/>
        </p:nvGraphicFramePr>
        <p:xfrm>
          <a:off x="6056086" y="349687"/>
          <a:ext cx="2696028" cy="49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00" name="Equation" r:id="rId8" imgW="1384300" imgH="254000" progId="Equation.3">
                  <p:embed/>
                </p:oleObj>
              </mc:Choice>
              <mc:Fallback>
                <p:oleObj name="Equation" r:id="rId8" imgW="1384300" imgH="254000" progId="Equation.3">
                  <p:embed/>
                  <p:pic>
                    <p:nvPicPr>
                      <p:cNvPr id="0" name="Picture 2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6086" y="349687"/>
                        <a:ext cx="2696028" cy="492675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rgbClr val="FF0066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5DAB-1AE8-412C-981F-83F4A1D58FCE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IPM_PCRFG_990701_MS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 Regimes</a:t>
            </a:r>
            <a:endParaRPr lang="en-US" dirty="0"/>
          </a:p>
        </p:txBody>
      </p:sp>
      <p:graphicFrame>
        <p:nvGraphicFramePr>
          <p:cNvPr id="44034" name="Object 2"/>
          <p:cNvGraphicFramePr>
            <a:graphicFrameLocks noChangeAspect="1"/>
          </p:cNvGraphicFramePr>
          <p:nvPr/>
        </p:nvGraphicFramePr>
        <p:xfrm>
          <a:off x="6773430" y="231486"/>
          <a:ext cx="1889125" cy="696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00" name="Equation" r:id="rId3" imgW="1155700" imgH="431800" progId="Equation.3">
                  <p:embed/>
                </p:oleObj>
              </mc:Choice>
              <mc:Fallback>
                <p:oleObj name="Equation" r:id="rId3" imgW="1155700" imgH="431800" progId="Equation.3">
                  <p:embed/>
                  <p:pic>
                    <p:nvPicPr>
                      <p:cNvPr id="0" name="Picture 3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3430" y="231486"/>
                        <a:ext cx="1889125" cy="696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35" name="Object 3"/>
          <p:cNvGraphicFramePr>
            <a:graphicFrameLocks noChangeAspect="1"/>
          </p:cNvGraphicFramePr>
          <p:nvPr/>
        </p:nvGraphicFramePr>
        <p:xfrm>
          <a:off x="304810" y="6352583"/>
          <a:ext cx="3605874" cy="4084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01" name="Equation" r:id="rId5" imgW="2108200" imgH="241300" progId="Equation.3">
                  <p:embed/>
                </p:oleObj>
              </mc:Choice>
              <mc:Fallback>
                <p:oleObj name="Equation" r:id="rId5" imgW="2108200" imgH="241300" progId="Equation.3">
                  <p:embed/>
                  <p:pic>
                    <p:nvPicPr>
                      <p:cNvPr id="0" name="Picture 3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10" y="6352583"/>
                        <a:ext cx="3605874" cy="40843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37" name="Object 5"/>
          <p:cNvGraphicFramePr>
            <a:graphicFrameLocks noChangeAspect="1"/>
          </p:cNvGraphicFramePr>
          <p:nvPr/>
        </p:nvGraphicFramePr>
        <p:xfrm>
          <a:off x="4575464" y="6352583"/>
          <a:ext cx="4236027" cy="4084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02" name="Equation" r:id="rId7" imgW="2476500" imgH="241300" progId="Equation.3">
                  <p:embed/>
                </p:oleObj>
              </mc:Choice>
              <mc:Fallback>
                <p:oleObj name="Equation" r:id="rId7" imgW="2476500" imgH="241300" progId="Equation.3">
                  <p:embed/>
                  <p:pic>
                    <p:nvPicPr>
                      <p:cNvPr id="0" name="Picture 30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5464" y="6352583"/>
                        <a:ext cx="4236027" cy="40843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9" cstate="print">
            <a:lum bright="-20000" contrast="30000"/>
          </a:blip>
          <a:srcRect l="3709" t="14264" r="3407" b="10154"/>
          <a:stretch>
            <a:fillRect/>
          </a:stretch>
        </p:blipFill>
        <p:spPr bwMode="auto">
          <a:xfrm>
            <a:off x="332509" y="1504309"/>
            <a:ext cx="8437443" cy="484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6428507" y="939803"/>
          <a:ext cx="2479966" cy="792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399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99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Re &gt; 2000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turbulent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Re &lt; 1000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viscous 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5DAB-1AE8-412C-981F-83F4A1D58FCE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IPM_PCRFG_990701_MS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 we need vacuum in particle accelerator?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Less beam-gas interaction:</a:t>
            </a:r>
          </a:p>
          <a:p>
            <a:pPr lvl="1"/>
            <a:r>
              <a:rPr lang="en-US" sz="2000" dirty="0" smtClean="0"/>
              <a:t>Increase beam lifetime,</a:t>
            </a:r>
          </a:p>
          <a:p>
            <a:pPr lvl="1"/>
            <a:r>
              <a:rPr lang="en-US" sz="2000" dirty="0" smtClean="0"/>
              <a:t>Prevents to increase beam size,</a:t>
            </a:r>
          </a:p>
          <a:p>
            <a:pPr lvl="1"/>
            <a:r>
              <a:rPr lang="en-US" sz="2000" dirty="0" smtClean="0"/>
              <a:t>Reduces radiation hazard,</a:t>
            </a:r>
          </a:p>
          <a:p>
            <a:pPr lvl="1"/>
            <a:r>
              <a:rPr lang="en-US" sz="2000" dirty="0" smtClean="0"/>
              <a:t>Lowers background in detectors.</a:t>
            </a:r>
          </a:p>
          <a:p>
            <a:r>
              <a:rPr lang="en-US" sz="2400" dirty="0" smtClean="0"/>
              <a:t>The total beam lifetime in a particle accelerator is given by:</a:t>
            </a:r>
            <a:endParaRPr lang="en-US" sz="2400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235446" y="4041569"/>
            <a:ext cx="6021582" cy="1305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181428" y="5660126"/>
            <a:ext cx="59976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Not only the absolute pressure is important but also what are the gas species in the system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8" name="Picture 7" descr="lifetime.png"/>
          <p:cNvPicPr>
            <a:picLocks noChangeAspect="1"/>
          </p:cNvPicPr>
          <p:nvPr/>
        </p:nvPicPr>
        <p:blipFill>
          <a:blip r:embed="rId3" cstate="print">
            <a:lum bright="-10000" contrast="20000"/>
          </a:blip>
          <a:stretch>
            <a:fillRect/>
          </a:stretch>
        </p:blipFill>
        <p:spPr>
          <a:xfrm>
            <a:off x="6339950" y="4724650"/>
            <a:ext cx="2639958" cy="1994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5DAB-1AE8-412C-981F-83F4A1D58FCE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IPM_PCRFG_990701_MS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454235" y="1177637"/>
            <a:ext cx="4514987" cy="260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880344" y="3791577"/>
            <a:ext cx="6903437" cy="299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Sources of gas loads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580" y="1825625"/>
            <a:ext cx="7886700" cy="435133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Generic vacuum system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Sources of static gas loads </a:t>
            </a:r>
          </a:p>
          <a:p>
            <a:pPr>
              <a:buNone/>
            </a:pPr>
            <a:r>
              <a:rPr lang="en-US" sz="2400" dirty="0" smtClean="0"/>
              <a:t>in vacuum system: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5DAB-1AE8-412C-981F-83F4A1D58FCE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IPM_PCRFG_990701_MS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process defines the pressure over time?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244621" y="1851748"/>
            <a:ext cx="4749379" cy="420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3782" y="1841356"/>
            <a:ext cx="4073233" cy="4359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5DAB-1AE8-412C-981F-83F4A1D58FCE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IPM_PCRFG_990701_MS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Thermal Outgassing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9880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3190" y="1729654"/>
            <a:ext cx="8046720" cy="4683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5DAB-1AE8-412C-981F-83F4A1D58FCE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IPM_PCRFG_990701_MS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Outgassing Rates</a:t>
            </a:r>
            <a:endParaRPr lang="en-US" dirty="0"/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9579" y="1510314"/>
            <a:ext cx="5441374" cy="52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5DAB-1AE8-412C-981F-83F4A1D58FCE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IPM_PCRFG_990701_MS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13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Outgassing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4963" y="1679432"/>
            <a:ext cx="8046720" cy="4684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5DAB-1AE8-412C-981F-83F4A1D58FCE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IPM_PCRFG_990701_MS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Photon Stimulated Desorption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9991" y="1728785"/>
            <a:ext cx="8046720" cy="4602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5DAB-1AE8-412C-981F-83F4A1D58FCE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IPM_PCRFG_990701_MS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Injectors</a:t>
            </a:r>
            <a:endParaRPr lang="en-US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193970" y="761988"/>
          <a:ext cx="8778240" cy="5957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064328" y="1301027"/>
            <a:ext cx="10631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Gun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84910" y="1537854"/>
            <a:ext cx="1773382" cy="110836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5DAB-1AE8-412C-981F-83F4A1D58FCE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IPM_PCRFG_990701_MS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Photon Stimulated Desorption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305" y="1778576"/>
            <a:ext cx="8046720" cy="487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5DAB-1AE8-412C-981F-83F4A1D58FCE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IPM_PCRFG_990701_MS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Vacuum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Vacuum </a:t>
            </a:r>
            <a:r>
              <a:rPr lang="en-US" dirty="0" smtClean="0"/>
              <a:t>Pumps (</a:t>
            </a:r>
            <a:r>
              <a:rPr lang="en-US" dirty="0"/>
              <a:t>molecular regime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Momentum transfer pumps</a:t>
            </a:r>
          </a:p>
          <a:p>
            <a:pPr lvl="2"/>
            <a:r>
              <a:rPr lang="en-US" dirty="0"/>
              <a:t>Turbo Molecular Pump</a:t>
            </a:r>
          </a:p>
          <a:p>
            <a:pPr lvl="1"/>
            <a:r>
              <a:rPr lang="en-US" dirty="0" smtClean="0"/>
              <a:t>Capture pumps (getters)</a:t>
            </a:r>
          </a:p>
          <a:p>
            <a:pPr lvl="2"/>
            <a:r>
              <a:rPr lang="en-US" dirty="0"/>
              <a:t>evaporable getters </a:t>
            </a:r>
            <a:r>
              <a:rPr lang="en-US" dirty="0" smtClean="0"/>
              <a:t>(Titanium </a:t>
            </a:r>
            <a:r>
              <a:rPr lang="en-US" dirty="0"/>
              <a:t>Sublimation </a:t>
            </a:r>
            <a:r>
              <a:rPr lang="en-US" dirty="0" smtClean="0"/>
              <a:t>Pump - TSP)</a:t>
            </a:r>
          </a:p>
          <a:p>
            <a:pPr lvl="2"/>
            <a:r>
              <a:rPr lang="en-US" dirty="0"/>
              <a:t>non-evaporable getters </a:t>
            </a:r>
            <a:r>
              <a:rPr lang="en-US" dirty="0" smtClean="0"/>
              <a:t>- NEG (Sputter </a:t>
            </a:r>
            <a:r>
              <a:rPr lang="en-US" dirty="0"/>
              <a:t>ion </a:t>
            </a:r>
            <a:r>
              <a:rPr lang="en-US" dirty="0" smtClean="0"/>
              <a:t>pumps)</a:t>
            </a:r>
          </a:p>
          <a:p>
            <a:pPr lvl="0"/>
            <a:r>
              <a:rPr lang="en-US" dirty="0">
                <a:solidFill>
                  <a:prstClr val="black"/>
                </a:solidFill>
              </a:rPr>
              <a:t>Vacuum </a:t>
            </a:r>
            <a:r>
              <a:rPr lang="en-US" dirty="0" smtClean="0">
                <a:solidFill>
                  <a:prstClr val="black"/>
                </a:solidFill>
              </a:rPr>
              <a:t>Gauges</a:t>
            </a:r>
          </a:p>
          <a:p>
            <a:pPr lvl="0"/>
            <a:r>
              <a:rPr lang="en-US" dirty="0" smtClean="0">
                <a:solidFill>
                  <a:prstClr val="black"/>
                </a:solidFill>
              </a:rPr>
              <a:t>Vacuum Valves</a:t>
            </a:r>
          </a:p>
          <a:p>
            <a:pPr lvl="0"/>
            <a:r>
              <a:rPr lang="en-US" dirty="0" smtClean="0">
                <a:solidFill>
                  <a:prstClr val="black"/>
                </a:solidFill>
              </a:rPr>
              <a:t>Other Vacuum Components (Flange, Gasket, …)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5DAB-1AE8-412C-981F-83F4A1D58FCE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IPM_PCRFG_990701_MS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44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Vacuum Requirements Related to Photocathode RF Gun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Cathode Preparation System</a:t>
            </a:r>
          </a:p>
          <a:p>
            <a:r>
              <a:rPr lang="en-US" dirty="0"/>
              <a:t>Cathode Manipulation and Installation System</a:t>
            </a:r>
          </a:p>
          <a:p>
            <a:r>
              <a:rPr lang="en-US" dirty="0" smtClean="0"/>
              <a:t>Cathode Transport System</a:t>
            </a:r>
          </a:p>
          <a:p>
            <a:r>
              <a:rPr lang="en-US" dirty="0" smtClean="0"/>
              <a:t>Cathode Characterization System</a:t>
            </a:r>
          </a:p>
          <a:p>
            <a:r>
              <a:rPr lang="en-US" dirty="0" smtClean="0"/>
              <a:t>Cathode Performance and Life Time</a:t>
            </a:r>
          </a:p>
          <a:p>
            <a:r>
              <a:rPr lang="en-US" dirty="0" smtClean="0"/>
              <a:t>RF Breakdown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5DAB-1AE8-412C-981F-83F4A1D58FCE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457950" y="1592102"/>
            <a:ext cx="2316468" cy="64633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Semiconductor and </a:t>
            </a:r>
          </a:p>
          <a:p>
            <a:r>
              <a:rPr lang="en-US" dirty="0" smtClean="0"/>
              <a:t>coated metal cathodes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5150498" y="1915267"/>
            <a:ext cx="1307452" cy="15613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7616184" y="2245919"/>
            <a:ext cx="276419" cy="343804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4771053" y="2245919"/>
            <a:ext cx="1686897" cy="845625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IPM_PCRFG_990701_MS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5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Cs2Te Cathodes production and use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5DAB-1AE8-412C-981F-83F4A1D58FCE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9073" y="1690689"/>
            <a:ext cx="8145853" cy="4665662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IPM_PCRFG_990701_MS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94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Cathodes production and use: substratum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5DAB-1AE8-412C-981F-83F4A1D58FCE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8650" y="1690689"/>
            <a:ext cx="7798911" cy="477399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IPM_PCRFG_990701_MS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45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Cathodes production and use: evaporation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5DAB-1AE8-412C-981F-83F4A1D58FCE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04" y="1690689"/>
            <a:ext cx="7620660" cy="4717189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IPM_PCRFG_990701_MS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14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Cathodes production and use: growth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55" y="1690688"/>
            <a:ext cx="7348362" cy="476091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5DAB-1AE8-412C-981F-83F4A1D58FCE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IPM_PCRFG_990701_MS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9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Cathodes production and use: gun operation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625" y="1825625"/>
            <a:ext cx="6622749" cy="435133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5DAB-1AE8-412C-981F-83F4A1D58FCE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IPM_PCRFG_990701_MS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53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Photocathodes Studies @ FLASH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Photocathode </a:t>
            </a:r>
            <a:r>
              <a:rPr lang="en-US" dirty="0"/>
              <a:t>inserted into the gun backplane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5DAB-1AE8-412C-981F-83F4A1D58FCE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91101" y="2684962"/>
            <a:ext cx="3715200" cy="34920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8650" y="2684962"/>
            <a:ext cx="3860325" cy="3492001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IPM_PCRFG_990701_MS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62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20353"/>
            <a:ext cx="7886700" cy="4351338"/>
          </a:xfrm>
        </p:spPr>
        <p:txBody>
          <a:bodyPr>
            <a:normAutofit/>
          </a:bodyPr>
          <a:lstStyle/>
          <a:p>
            <a:r>
              <a:rPr lang="en-US" sz="2000" dirty="0"/>
              <a:t>Photocathodes are grown @ LASA on Mo plugs under UHV condition.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Photocathode Production: Preparation Chamber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5DAB-1AE8-412C-981F-83F4A1D58FCE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3819" y="2008334"/>
            <a:ext cx="7669128" cy="462538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IPM_PCRFG_990701_MS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07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Gun in </a:t>
            </a:r>
            <a:r>
              <a:rPr lang="en-US" dirty="0"/>
              <a:t>Accelerators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Electron source or electron gun is a device which provides electrons for accelerators.</a:t>
            </a:r>
          </a:p>
          <a:p>
            <a:r>
              <a:rPr lang="en-US" dirty="0" smtClean="0"/>
              <a:t>It essentially needs:</a:t>
            </a:r>
          </a:p>
          <a:p>
            <a:pPr lvl="1"/>
            <a:r>
              <a:rPr lang="en-US" dirty="0" smtClean="0"/>
              <a:t>an electron </a:t>
            </a:r>
            <a:r>
              <a:rPr lang="en-US" b="1" dirty="0" smtClean="0">
                <a:solidFill>
                  <a:srgbClr val="00B050"/>
                </a:solidFill>
              </a:rPr>
              <a:t>generation</a:t>
            </a:r>
            <a:r>
              <a:rPr lang="en-US" dirty="0" smtClean="0"/>
              <a:t> mechanism </a:t>
            </a:r>
          </a:p>
          <a:p>
            <a:pPr lvl="1"/>
            <a:r>
              <a:rPr lang="en-US" dirty="0" smtClean="0"/>
              <a:t>and an </a:t>
            </a:r>
            <a:r>
              <a:rPr lang="en-US" b="1" dirty="0" smtClean="0">
                <a:solidFill>
                  <a:srgbClr val="0070C0"/>
                </a:solidFill>
              </a:rPr>
              <a:t>extraction</a:t>
            </a:r>
            <a:r>
              <a:rPr lang="en-US" dirty="0" smtClean="0"/>
              <a:t> mechanism.</a:t>
            </a:r>
          </a:p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977628" y="4299792"/>
            <a:ext cx="1486870" cy="2141197"/>
            <a:chOff x="4601105" y="1944117"/>
            <a:chExt cx="1486870" cy="2141197"/>
          </a:xfrm>
        </p:grpSpPr>
        <p:sp>
          <p:nvSpPr>
            <p:cNvPr id="5" name="TextBox 4"/>
            <p:cNvSpPr txBox="1"/>
            <p:nvPr/>
          </p:nvSpPr>
          <p:spPr>
            <a:xfrm>
              <a:off x="4601105" y="3623649"/>
              <a:ext cx="14868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solidFill>
                    <a:srgbClr val="0070C0"/>
                  </a:solidFill>
                </a:rPr>
                <a:t>Extraction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4655366" y="3093016"/>
              <a:ext cx="641984" cy="497577"/>
            </a:xfrm>
            <a:prstGeom prst="line">
              <a:avLst/>
            </a:prstGeom>
            <a:ln w="635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4638472" y="1962779"/>
              <a:ext cx="641984" cy="497577"/>
            </a:xfrm>
            <a:prstGeom prst="line">
              <a:avLst/>
            </a:prstGeom>
            <a:ln w="635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5179091" y="3093016"/>
              <a:ext cx="641984" cy="497577"/>
            </a:xfrm>
            <a:prstGeom prst="line">
              <a:avLst/>
            </a:prstGeom>
            <a:ln w="635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5162196" y="1944117"/>
              <a:ext cx="641984" cy="497577"/>
            </a:xfrm>
            <a:prstGeom prst="line">
              <a:avLst/>
            </a:prstGeom>
            <a:ln w="635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2089196" y="4420029"/>
            <a:ext cx="1872651" cy="2020961"/>
            <a:chOff x="2449428" y="2064354"/>
            <a:chExt cx="1872651" cy="2020961"/>
          </a:xfrm>
        </p:grpSpPr>
        <p:sp>
          <p:nvSpPr>
            <p:cNvPr id="12" name="TextBox 11"/>
            <p:cNvSpPr txBox="1"/>
            <p:nvPr/>
          </p:nvSpPr>
          <p:spPr>
            <a:xfrm>
              <a:off x="2449428" y="3623650"/>
              <a:ext cx="17086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 smtClean="0">
                  <a:solidFill>
                    <a:srgbClr val="00B050"/>
                  </a:solidFill>
                </a:rPr>
                <a:t>Generation</a:t>
              </a:r>
              <a:endParaRPr lang="en-GB" sz="2400" dirty="0">
                <a:solidFill>
                  <a:srgbClr val="00B050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549833" y="2064354"/>
              <a:ext cx="1480563" cy="1441259"/>
            </a:xfrm>
            <a:prstGeom prst="rect">
              <a:avLst/>
            </a:prstGeom>
            <a:noFill/>
            <a:ln w="476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C00000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858818" y="2286027"/>
              <a:ext cx="463261" cy="10322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/>
            <p:cNvSpPr/>
            <p:nvPr/>
          </p:nvSpPr>
          <p:spPr>
            <a:xfrm>
              <a:off x="2623665" y="2150141"/>
              <a:ext cx="1379273" cy="1269681"/>
            </a:xfrm>
            <a:prstGeom prst="ellipse">
              <a:avLst/>
            </a:prstGeom>
            <a:gradFill flip="none" rotWithShape="1">
              <a:gsLst>
                <a:gs pos="17000">
                  <a:srgbClr val="F000CE"/>
                </a:gs>
                <a:gs pos="91000">
                  <a:schemeClr val="bg1">
                    <a:alpha val="6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Flowchart: Manual Operation 15"/>
          <p:cNvSpPr/>
          <p:nvPr/>
        </p:nvSpPr>
        <p:spPr>
          <a:xfrm rot="5400000">
            <a:off x="4883726" y="3013794"/>
            <a:ext cx="748143" cy="4253345"/>
          </a:xfrm>
          <a:prstGeom prst="flowChartManualOperation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rgbClr val="F913BD"/>
              </a:gs>
              <a:gs pos="100000">
                <a:schemeClr val="bg1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5DAB-1AE8-412C-981F-83F4A1D58FCE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IPM_PCRFG_990701_MS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6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Production: from Mo </a:t>
            </a:r>
            <a:r>
              <a:rPr lang="en-US" dirty="0" smtClean="0"/>
              <a:t>plugs 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5DAB-1AE8-412C-981F-83F4A1D58FCE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740" y="1464337"/>
            <a:ext cx="7923766" cy="518839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IPM_PCRFG_990701_MS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3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Production</a:t>
            </a:r>
            <a:r>
              <a:rPr lang="en-US" dirty="0" smtClean="0"/>
              <a:t>: ... to </a:t>
            </a:r>
            <a:r>
              <a:rPr lang="en-US" dirty="0"/>
              <a:t>photocathodes growth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5DAB-1AE8-412C-981F-83F4A1D58FCE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6123" y="1619723"/>
            <a:ext cx="7869178" cy="4986349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IPM_PCRFG_990701_MS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15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Characterization: </a:t>
            </a:r>
            <a:r>
              <a:rPr lang="en-US" dirty="0"/>
              <a:t>diagnostic on photocathodes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5DAB-1AE8-412C-981F-83F4A1D58FCE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9445" y="1690688"/>
            <a:ext cx="7579790" cy="5030787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IPM_PCRFG_990701_MS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61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Transport: from </a:t>
            </a:r>
            <a:r>
              <a:rPr lang="en-US" dirty="0"/>
              <a:t>LASA to FLASH and PITZ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5DAB-1AE8-412C-981F-83F4A1D58FCE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4490" y="1690688"/>
            <a:ext cx="7747336" cy="5030787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IPM_PCRFG_990701_MS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98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CW QE measurements: Experimental set-up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5DAB-1AE8-412C-981F-83F4A1D58FCE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0658" y="1564478"/>
            <a:ext cx="7803755" cy="5013604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IPM_PCRFG_990701_MS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03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30" y="1494562"/>
            <a:ext cx="8905759" cy="5058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 evaporation process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5DAB-1AE8-412C-981F-83F4A1D58FCE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IPM_PCRFG_990701_MS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34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8697" y="1607131"/>
            <a:ext cx="8479760" cy="4862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Co-evaporation process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5DAB-1AE8-412C-981F-83F4A1D58FCE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IPM_PCRFG_990701_MS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06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SwissFEL</a:t>
            </a:r>
            <a:r>
              <a:rPr lang="en-US" dirty="0"/>
              <a:t> </a:t>
            </a:r>
            <a:r>
              <a:rPr lang="en-US" dirty="0" smtClean="0"/>
              <a:t>LOAD-LOCK</a:t>
            </a:r>
            <a:r>
              <a:rPr lang="en-US" dirty="0"/>
              <a:t> 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5DAB-1AE8-412C-981F-83F4A1D58FCE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40" y="1725002"/>
            <a:ext cx="8046720" cy="4631349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IPM_PCRFG_990701_MS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87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Preparation chamber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9" b="5805"/>
          <a:stretch/>
        </p:blipFill>
        <p:spPr>
          <a:xfrm>
            <a:off x="364516" y="2297973"/>
            <a:ext cx="4085564" cy="441084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5DAB-1AE8-412C-981F-83F4A1D58FCE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28650" y="1690689"/>
            <a:ext cx="7886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where </a:t>
            </a:r>
            <a:r>
              <a:rPr lang="en-US" dirty="0"/>
              <a:t>cathodes can be cleaned, annealed and where the quantum efficiency (QE) can be checked.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478" y="2288320"/>
            <a:ext cx="3319122" cy="4420501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IPM_PCRFG_990701_MS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22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Vacuum suitcase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5DAB-1AE8-412C-981F-83F4A1D58FCE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55" y="2722881"/>
            <a:ext cx="4483325" cy="33347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2311959"/>
            <a:ext cx="4396433" cy="404439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28650" y="1646955"/>
            <a:ext cx="7886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where </a:t>
            </a:r>
            <a:r>
              <a:rPr lang="en-US" dirty="0"/>
              <a:t>cathode plugs can be loaded from preparation chamber and transported to the gun.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IPM_PCRFG_990701_MS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75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Generation Mechanism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Give the conduction band electrons extra energy</a:t>
            </a:r>
          </a:p>
          <a:p>
            <a:pPr lvl="1"/>
            <a:r>
              <a:rPr lang="en-US" dirty="0" smtClean="0"/>
              <a:t>Thermionic Emission </a:t>
            </a:r>
          </a:p>
          <a:p>
            <a:pPr lvl="1"/>
            <a:r>
              <a:rPr lang="en-US" dirty="0" smtClean="0"/>
              <a:t>Photoelectric Emission (</a:t>
            </a:r>
            <a:r>
              <a:rPr lang="en-US" b="1" dirty="0" err="1" smtClean="0">
                <a:solidFill>
                  <a:srgbClr val="FF0000"/>
                </a:solidFill>
              </a:rPr>
              <a:t>Photochathode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Secondary Emission</a:t>
            </a:r>
          </a:p>
          <a:p>
            <a:pPr lvl="1"/>
            <a:endParaRPr lang="en-US" dirty="0" smtClean="0"/>
          </a:p>
          <a:p>
            <a:r>
              <a:rPr lang="en-US" b="1" dirty="0" smtClean="0"/>
              <a:t>Change the potential barrier</a:t>
            </a:r>
          </a:p>
          <a:p>
            <a:pPr lvl="1"/>
            <a:r>
              <a:rPr lang="en-US" dirty="0" smtClean="0"/>
              <a:t>Field Emission or “tunneling”</a:t>
            </a:r>
          </a:p>
          <a:p>
            <a:pPr lvl="1"/>
            <a:r>
              <a:rPr lang="en-US" dirty="0" smtClean="0"/>
              <a:t>Plasma Emission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5DAB-1AE8-412C-981F-83F4A1D58FCE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IPM_PCRFG_990701_MS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6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1" y="2245385"/>
            <a:ext cx="4624068" cy="34708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Gun loading chamber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5DAB-1AE8-412C-981F-83F4A1D58FCE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" t="1209" r="1572" b="1306"/>
          <a:stretch/>
        </p:blipFill>
        <p:spPr>
          <a:xfrm>
            <a:off x="30479" y="2870050"/>
            <a:ext cx="6116321" cy="396763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8649" y="1579302"/>
            <a:ext cx="7886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which </a:t>
            </a:r>
            <a:r>
              <a:rPr lang="en-US" dirty="0"/>
              <a:t>is permanently attached to the gun and in which cathodes can be transferred from vacuum suitcase to the gun backplane.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IPM_PCRFG_990701_MS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09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SwissFEL</a:t>
            </a:r>
            <a:r>
              <a:rPr lang="en-US" dirty="0"/>
              <a:t> </a:t>
            </a:r>
            <a:r>
              <a:rPr lang="en-US" dirty="0" smtClean="0"/>
              <a:t>LOAD-LOCK</a:t>
            </a:r>
            <a:r>
              <a:rPr lang="en-US" dirty="0"/>
              <a:t> 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5DAB-1AE8-412C-981F-83F4A1D58FCE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0" y="1870408"/>
            <a:ext cx="9064930" cy="3971592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IPM_PCRFG_990701_MS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00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Preparation System – Instrumentation Requirements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QE measurement system 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laser + chopper wheel + lock-in amp + photodetector</a:t>
            </a:r>
            <a:r>
              <a:rPr lang="en-US" dirty="0"/>
              <a:t> - Used to shine light of known power on the cathode. The </a:t>
            </a:r>
            <a:r>
              <a:rPr lang="en-US" dirty="0" err="1"/>
              <a:t>Lockin</a:t>
            </a:r>
            <a:r>
              <a:rPr lang="en-US" dirty="0"/>
              <a:t>-amp +chopper not required if background light is negligible.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Current measurement </a:t>
            </a:r>
            <a:r>
              <a:rPr lang="en-US" dirty="0"/>
              <a:t>- Electrons emitted from the cathode can be collected in a electrode placed close to the cathode surface at a certain bias (~100V). Alternatively, if the sample is floated, the electron current emitted can also be measured by recording the current flowing into the sample. The ammeter should be capable of reading currents from </a:t>
            </a:r>
            <a:r>
              <a:rPr lang="en-US" dirty="0" err="1"/>
              <a:t>pA</a:t>
            </a:r>
            <a:r>
              <a:rPr lang="en-US" dirty="0"/>
              <a:t> range to the </a:t>
            </a:r>
            <a:r>
              <a:rPr lang="en-US" dirty="0" err="1"/>
              <a:t>uA</a:t>
            </a:r>
            <a:r>
              <a:rPr lang="en-US" dirty="0"/>
              <a:t> range.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Quartz Micro Balance (QMB)</a:t>
            </a:r>
          </a:p>
          <a:p>
            <a:pPr>
              <a:buNone/>
            </a:pPr>
            <a:r>
              <a:rPr lang="en-US" dirty="0" smtClean="0"/>
              <a:t>Used to estimate the mass of the material deposited. Ideally this should be placed in a position which sees the same flux of material as the substrate.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5DAB-1AE8-412C-981F-83F4A1D58FCE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IPM_PCRFG_990701_MS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4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Preparation System - Instrumentation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b="1" dirty="0" smtClean="0">
                <a:solidFill>
                  <a:srgbClr val="FF0000"/>
                </a:solidFill>
              </a:rPr>
              <a:t>Vacuum Monitoring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b="1" dirty="0" smtClean="0"/>
              <a:t>RGA -</a:t>
            </a:r>
            <a:r>
              <a:rPr lang="en-US" sz="2200" dirty="0" smtClean="0"/>
              <a:t> Records the partial pressures of various residual gases in the chamber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b="1" dirty="0" smtClean="0"/>
              <a:t>Cold cathode gauge /Ion gauge </a:t>
            </a:r>
            <a:r>
              <a:rPr lang="en-US" sz="2200" dirty="0" smtClean="0"/>
              <a:t>- Records the total pressure in the prep chamber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b="1" dirty="0" smtClean="0"/>
              <a:t>Thermocouple + heater - </a:t>
            </a:r>
            <a:r>
              <a:rPr lang="en-US" sz="2200" dirty="0" smtClean="0"/>
              <a:t>Used to control temperature of the substrate.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5DAB-1AE8-412C-981F-83F4A1D58FCE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IPM_PCRFG_990701_MS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60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Survivability and Lifetime: Cathode Contamination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b="1" dirty="0" smtClean="0">
                <a:solidFill>
                  <a:srgbClr val="FF0000"/>
                </a:solidFill>
              </a:rPr>
              <a:t>Three sources of cathode contamination </a:t>
            </a:r>
          </a:p>
          <a:p>
            <a:r>
              <a:rPr lang="en-US" dirty="0" smtClean="0"/>
              <a:t>Residual contaminants left by fabrication, handling and storage </a:t>
            </a:r>
          </a:p>
          <a:p>
            <a:r>
              <a:rPr lang="en-US" dirty="0" smtClean="0"/>
              <a:t>Contamination and damage by the RF gun </a:t>
            </a:r>
            <a:r>
              <a:rPr lang="en-US" dirty="0"/>
              <a:t>and </a:t>
            </a:r>
            <a:r>
              <a:rPr lang="en-US" dirty="0" smtClean="0"/>
              <a:t>laser </a:t>
            </a:r>
          </a:p>
          <a:p>
            <a:pPr lvl="1"/>
            <a:r>
              <a:rPr lang="en-US" dirty="0" smtClean="0"/>
              <a:t>Ambient vacuum </a:t>
            </a:r>
          </a:p>
          <a:p>
            <a:pPr lvl="1"/>
            <a:r>
              <a:rPr lang="en-US" dirty="0" smtClean="0"/>
              <a:t>Operating vacuum </a:t>
            </a:r>
          </a:p>
          <a:p>
            <a:pPr lvl="1"/>
            <a:r>
              <a:rPr lang="en-US" dirty="0" smtClean="0"/>
              <a:t>Cathode cleaning </a:t>
            </a:r>
          </a:p>
          <a:p>
            <a:r>
              <a:rPr lang="en-US" dirty="0" smtClean="0"/>
              <a:t>Contamination during operation due to molecular cracking: </a:t>
            </a:r>
          </a:p>
          <a:p>
            <a:pPr lvl="1"/>
            <a:r>
              <a:rPr lang="en-US" dirty="0" smtClean="0"/>
              <a:t>By the laser </a:t>
            </a:r>
          </a:p>
          <a:p>
            <a:pPr lvl="1"/>
            <a:r>
              <a:rPr lang="en-US" dirty="0" smtClean="0"/>
              <a:t>By the electron beam</a:t>
            </a:r>
            <a:endParaRPr lang="en-US" dirty="0"/>
          </a:p>
          <a:p>
            <a:pPr lvl="0">
              <a:buNone/>
            </a:pPr>
            <a:r>
              <a:rPr lang="en-US" b="1" dirty="0">
                <a:solidFill>
                  <a:srgbClr val="FF0000"/>
                </a:solidFill>
              </a:rPr>
              <a:t>Toward problem solution</a:t>
            </a:r>
          </a:p>
          <a:p>
            <a:r>
              <a:rPr lang="en-US" dirty="0" smtClean="0"/>
              <a:t>Cathode </a:t>
            </a:r>
            <a:r>
              <a:rPr lang="en-US" dirty="0"/>
              <a:t>exchange (last choice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/>
              <a:t>Cathode </a:t>
            </a:r>
            <a:r>
              <a:rPr lang="en-US" dirty="0" smtClean="0"/>
              <a:t>restoration</a:t>
            </a:r>
            <a:endParaRPr lang="en-US" dirty="0"/>
          </a:p>
          <a:p>
            <a:pPr lvl="1"/>
            <a:r>
              <a:rPr lang="en-US" dirty="0"/>
              <a:t>Laser </a:t>
            </a:r>
            <a:r>
              <a:rPr lang="en-US" dirty="0" smtClean="0"/>
              <a:t>Cleaning</a:t>
            </a:r>
            <a:endParaRPr lang="en-US" dirty="0"/>
          </a:p>
          <a:p>
            <a:pPr lvl="1"/>
            <a:r>
              <a:rPr lang="en-US" dirty="0"/>
              <a:t>Surface </a:t>
            </a:r>
            <a:r>
              <a:rPr lang="en-US" dirty="0" smtClean="0"/>
              <a:t>sputtering</a:t>
            </a:r>
            <a:endParaRPr lang="en-US" dirty="0"/>
          </a:p>
          <a:p>
            <a:pPr lvl="1"/>
            <a:r>
              <a:rPr lang="en-US" dirty="0"/>
              <a:t>UV/Ozone Cleaning (from the beamline experience</a:t>
            </a:r>
            <a:r>
              <a:rPr lang="en-US" dirty="0" smtClean="0"/>
              <a:t>)</a:t>
            </a:r>
            <a:endParaRPr lang="en-US" dirty="0"/>
          </a:p>
          <a:p>
            <a:pPr lvl="0">
              <a:buNone/>
            </a:pP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5DAB-1AE8-412C-981F-83F4A1D58FCE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IPM_PCRFG_990701_MS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96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5DAB-1AE8-412C-981F-83F4A1D58FCE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000" dirty="0" smtClean="0"/>
          </a:p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r>
              <a:rPr lang="en-US" sz="4000" dirty="0" smtClean="0"/>
              <a:t>Thank You</a:t>
            </a:r>
            <a:endParaRPr lang="en-US" sz="4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IPM_PCRFG_990701_MS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68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Emission Mechanisms</a:t>
            </a:r>
            <a:endParaRPr lang="en-US" dirty="0"/>
          </a:p>
        </p:txBody>
      </p:sp>
      <p:pic>
        <p:nvPicPr>
          <p:cNvPr id="6" name="Content Placeholder 3" descr="FE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0070C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327379" y="3235438"/>
            <a:ext cx="3031597" cy="1593685"/>
          </a:xfrm>
          <a:prstGeom prst="rect">
            <a:avLst/>
          </a:prstGeom>
        </p:spPr>
      </p:pic>
      <p:pic>
        <p:nvPicPr>
          <p:cNvPr id="7" name="Picture 6" descr="TE.pn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849679" y="1459977"/>
            <a:ext cx="3576805" cy="1102400"/>
          </a:xfrm>
          <a:prstGeom prst="rect">
            <a:avLst/>
          </a:prstGeom>
        </p:spPr>
      </p:pic>
      <p:pic>
        <p:nvPicPr>
          <p:cNvPr id="8" name="Picture 7" descr="PE.pn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00B05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937573" y="5984810"/>
            <a:ext cx="4828987" cy="5871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900" y="1803400"/>
            <a:ext cx="281679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Thermal Emission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Richardson-</a:t>
            </a:r>
            <a:r>
              <a:rPr lang="en-US" b="1" dirty="0" err="1" smtClean="0">
                <a:solidFill>
                  <a:srgbClr val="FF0000"/>
                </a:solidFill>
              </a:rPr>
              <a:t>Dushman</a:t>
            </a:r>
            <a:endParaRPr lang="en-US" b="1" dirty="0" smtClean="0">
              <a:solidFill>
                <a:srgbClr val="FF0000"/>
              </a:solidFill>
            </a:endParaRPr>
          </a:p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300" y="3657600"/>
            <a:ext cx="22942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Field Emission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Fowler </a:t>
            </a:r>
            <a:r>
              <a:rPr lang="en-US" b="1" dirty="0" err="1" smtClean="0">
                <a:solidFill>
                  <a:srgbClr val="0070C0"/>
                </a:solidFill>
              </a:rPr>
              <a:t>Nordheim</a:t>
            </a:r>
            <a:endParaRPr lang="en-US" b="1" dirty="0" smtClean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300" y="5486400"/>
            <a:ext cx="24686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</a:rPr>
              <a:t>Photo Emission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Fowler-</a:t>
            </a:r>
            <a:r>
              <a:rPr lang="en-US" b="1" dirty="0" err="1" smtClean="0">
                <a:solidFill>
                  <a:srgbClr val="00B050"/>
                </a:solidFill>
              </a:rPr>
              <a:t>Dubridge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968" y="2661652"/>
            <a:ext cx="1642795" cy="3070846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" r="3090"/>
          <a:stretch/>
        </p:blipFill>
        <p:spPr>
          <a:xfrm>
            <a:off x="7209320" y="3696100"/>
            <a:ext cx="1809551" cy="3049373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"/>
          <a:stretch/>
        </p:blipFill>
        <p:spPr>
          <a:xfrm>
            <a:off x="7170821" y="104499"/>
            <a:ext cx="1868402" cy="308158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5DAB-1AE8-412C-981F-83F4A1D58FCE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IPM_PCRFG_990701_MS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Thermionic and Field Emitters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686011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400" b="1" dirty="0" smtClean="0"/>
              <a:t>Good  for true DC and long pulse duration applications</a:t>
            </a:r>
          </a:p>
          <a:p>
            <a:pPr>
              <a:buNone/>
            </a:pPr>
            <a:endParaRPr lang="en-US" sz="2400" b="1" dirty="0" smtClean="0"/>
          </a:p>
          <a:p>
            <a:r>
              <a:rPr lang="en-US" b="1" dirty="0" smtClean="0">
                <a:solidFill>
                  <a:srgbClr val="0070C0"/>
                </a:solidFill>
              </a:rPr>
              <a:t>The good points:</a:t>
            </a:r>
          </a:p>
          <a:p>
            <a:pPr lvl="1"/>
            <a:r>
              <a:rPr lang="en-US" sz="2000" b="1" dirty="0" smtClean="0">
                <a:solidFill>
                  <a:srgbClr val="0070C0"/>
                </a:solidFill>
              </a:rPr>
              <a:t>Simple</a:t>
            </a:r>
          </a:p>
          <a:p>
            <a:pPr lvl="1"/>
            <a:r>
              <a:rPr lang="en-US" sz="2000" b="1" dirty="0" smtClean="0">
                <a:solidFill>
                  <a:srgbClr val="0070C0"/>
                </a:solidFill>
              </a:rPr>
              <a:t>Low transverse emittance</a:t>
            </a:r>
          </a:p>
          <a:p>
            <a:pPr lvl="1"/>
            <a:r>
              <a:rPr lang="en-US" sz="2000" b="1" dirty="0" smtClean="0">
                <a:solidFill>
                  <a:srgbClr val="0070C0"/>
                </a:solidFill>
              </a:rPr>
              <a:t>Tolerant of poor vacuum</a:t>
            </a:r>
          </a:p>
          <a:p>
            <a:pPr lvl="1"/>
            <a:r>
              <a:rPr lang="en-US" sz="2000" b="1" dirty="0" smtClean="0">
                <a:solidFill>
                  <a:srgbClr val="0070C0"/>
                </a:solidFill>
              </a:rPr>
              <a:t>Long lifetime</a:t>
            </a:r>
          </a:p>
          <a:p>
            <a:pPr lvl="1"/>
            <a:endParaRPr lang="en-US" sz="2000" b="1" dirty="0" smtClean="0">
              <a:solidFill>
                <a:srgbClr val="0070C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However:</a:t>
            </a:r>
          </a:p>
          <a:p>
            <a:pPr lvl="1"/>
            <a:r>
              <a:rPr lang="en-US" sz="2000" b="1" dirty="0" smtClean="0">
                <a:solidFill>
                  <a:srgbClr val="FF0000"/>
                </a:solidFill>
              </a:rPr>
              <a:t>Long bunches (100 ps+)</a:t>
            </a:r>
          </a:p>
          <a:p>
            <a:pPr lvl="1"/>
            <a:r>
              <a:rPr lang="en-US" sz="2000" b="1" dirty="0" smtClean="0">
                <a:solidFill>
                  <a:srgbClr val="FF0000"/>
                </a:solidFill>
              </a:rPr>
              <a:t>Large longitudinal emittance</a:t>
            </a:r>
          </a:p>
          <a:p>
            <a:pPr lvl="1"/>
            <a:r>
              <a:rPr lang="en-US" sz="2000" b="1" dirty="0" smtClean="0">
                <a:solidFill>
                  <a:srgbClr val="FF0000"/>
                </a:solidFill>
              </a:rPr>
              <a:t>Lack of control of profile</a:t>
            </a:r>
          </a:p>
          <a:p>
            <a:pPr lvl="1"/>
            <a:r>
              <a:rPr lang="en-US" sz="2000" b="1" dirty="0" smtClean="0">
                <a:solidFill>
                  <a:srgbClr val="FF0000"/>
                </a:solidFill>
              </a:rPr>
              <a:t>Complicate Linac (Bunchers, Compressors)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5DAB-1AE8-412C-981F-83F4A1D58FCE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IPM_PCRFG_990701_MS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use a Photo-Injector?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High peak current density  ( 10^5 A/cm^2 )</a:t>
            </a:r>
            <a:endParaRPr lang="en-US" sz="1800" dirty="0">
              <a:solidFill>
                <a:srgbClr val="00B050"/>
              </a:solidFill>
            </a:endParaRPr>
          </a:p>
          <a:p>
            <a:r>
              <a:rPr lang="en-US" dirty="0">
                <a:solidFill>
                  <a:srgbClr val="00B050"/>
                </a:solidFill>
              </a:rPr>
              <a:t>Low emittance/temperature ( </a:t>
            </a:r>
            <a:r>
              <a:rPr lang="el-GR" dirty="0">
                <a:solidFill>
                  <a:srgbClr val="00B050"/>
                </a:solidFill>
              </a:rPr>
              <a:t>&lt;0.2 μ</a:t>
            </a:r>
            <a:r>
              <a:rPr lang="en-US" dirty="0">
                <a:solidFill>
                  <a:srgbClr val="00B050"/>
                </a:solidFill>
              </a:rPr>
              <a:t>m‐rad )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Electron beam properties determined by laser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Timing and repetition rate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Spatial Profile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Bunch length and temporal profile (Sub‐ps bunches are possible)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95DAB-1AE8-412C-981F-83F4A1D58FCE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IPM_PCRFG_990701_MS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3961</TotalTime>
  <Words>2269</Words>
  <Application>Microsoft Office PowerPoint</Application>
  <PresentationFormat>On-screen Show (4:3)</PresentationFormat>
  <Paragraphs>705</Paragraphs>
  <Slides>65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4" baseType="lpstr">
      <vt:lpstr>Arial</vt:lpstr>
      <vt:lpstr>Calibri</vt:lpstr>
      <vt:lpstr>Calibri Light</vt:lpstr>
      <vt:lpstr>HelveticaNeue LT 95 Black</vt:lpstr>
      <vt:lpstr>Roboto</vt:lpstr>
      <vt:lpstr>Symbol</vt:lpstr>
      <vt:lpstr>Times New Roman</vt:lpstr>
      <vt:lpstr>Office Theme</vt:lpstr>
      <vt:lpstr>Equation</vt:lpstr>
      <vt:lpstr>Photo-cathode RF Gun: Cathode and Vacuum</vt:lpstr>
      <vt:lpstr>Content</vt:lpstr>
      <vt:lpstr>IPM Linac Layout</vt:lpstr>
      <vt:lpstr>Injectors</vt:lpstr>
      <vt:lpstr>Electron Gun in Accelerators</vt:lpstr>
      <vt:lpstr>Electron Generation Mechanism</vt:lpstr>
      <vt:lpstr>Emission Mechanisms</vt:lpstr>
      <vt:lpstr>Thermionic and Field Emitters</vt:lpstr>
      <vt:lpstr>Why use a Photo-Injector?</vt:lpstr>
      <vt:lpstr>Electron Extraction Mechanism</vt:lpstr>
      <vt:lpstr>Thermionic DC Gun vs. Photocathode RF Gun</vt:lpstr>
      <vt:lpstr>Photocathode RF Gun</vt:lpstr>
      <vt:lpstr>Section II</vt:lpstr>
      <vt:lpstr>QE of Photocathodes</vt:lpstr>
      <vt:lpstr>Three-step model</vt:lpstr>
      <vt:lpstr>Schottky Effect </vt:lpstr>
      <vt:lpstr>QE vs thermal emittance</vt:lpstr>
      <vt:lpstr>Factors Affecting QE</vt:lpstr>
      <vt:lpstr>Factors Affecting Dark Current</vt:lpstr>
      <vt:lpstr>Cathodes for electron guns</vt:lpstr>
      <vt:lpstr>Positive   Electron Affinity (PEA) Negative Electron Affinity (NEA)</vt:lpstr>
      <vt:lpstr>The Old Standby - Metals</vt:lpstr>
      <vt:lpstr>Superconducting Photocathodes</vt:lpstr>
      <vt:lpstr>Properties of metal cathodes</vt:lpstr>
      <vt:lpstr>Semiconductor Photocathodes</vt:lpstr>
      <vt:lpstr>Properties of semiconductor cathodes (PEA)</vt:lpstr>
      <vt:lpstr>Properties of semiconductor cathodes (NEA)</vt:lpstr>
      <vt:lpstr>Summary of Cathodes Properties</vt:lpstr>
      <vt:lpstr>Section III</vt:lpstr>
      <vt:lpstr>Vacuum</vt:lpstr>
      <vt:lpstr>Describing Vacuum</vt:lpstr>
      <vt:lpstr>Flow Regimes</vt:lpstr>
      <vt:lpstr>Why do we need vacuum in particle accelerator?</vt:lpstr>
      <vt:lpstr>Sources of gas loads </vt:lpstr>
      <vt:lpstr>What process defines the pressure over time?</vt:lpstr>
      <vt:lpstr>Thermal Outgassing</vt:lpstr>
      <vt:lpstr>Outgassing Rates</vt:lpstr>
      <vt:lpstr>Dynamic Outgassing</vt:lpstr>
      <vt:lpstr>Photon Stimulated Desorption</vt:lpstr>
      <vt:lpstr>Photon Stimulated Desorption</vt:lpstr>
      <vt:lpstr>Vacuum Systems</vt:lpstr>
      <vt:lpstr>Vacuum Requirements Related to Photocathode RF Gun</vt:lpstr>
      <vt:lpstr>Cs2Te Cathodes production and use</vt:lpstr>
      <vt:lpstr>Cathodes production and use: substratum</vt:lpstr>
      <vt:lpstr>Cathodes production and use: evaporation</vt:lpstr>
      <vt:lpstr>Cathodes production and use: growth</vt:lpstr>
      <vt:lpstr>Cathodes production and use: gun operation</vt:lpstr>
      <vt:lpstr>Photocathodes Studies @ FLASH</vt:lpstr>
      <vt:lpstr>Photocathode Production: Preparation Chamber</vt:lpstr>
      <vt:lpstr>Production: from Mo plugs ...</vt:lpstr>
      <vt:lpstr>Production: ... to photocathodes growth</vt:lpstr>
      <vt:lpstr>Characterization: diagnostic on photocathodes</vt:lpstr>
      <vt:lpstr>Transport: from LASA to FLASH and PITZ</vt:lpstr>
      <vt:lpstr>CW QE measurements: Experimental set-up</vt:lpstr>
      <vt:lpstr>Standard evaporation process</vt:lpstr>
      <vt:lpstr>Co-evaporation process</vt:lpstr>
      <vt:lpstr>SwissFEL LOAD-LOCK SYSTEM</vt:lpstr>
      <vt:lpstr>Preparation chamber</vt:lpstr>
      <vt:lpstr>Vacuum suitcase</vt:lpstr>
      <vt:lpstr>Gun loading chamber</vt:lpstr>
      <vt:lpstr>SwissFEL LOAD-LOCK SYSTEM</vt:lpstr>
      <vt:lpstr>Preparation System – Instrumentation Requirements </vt:lpstr>
      <vt:lpstr>Preparation System - Instrumentation Requirements</vt:lpstr>
      <vt:lpstr>Survivability and Lifetime: Cathode Contamination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Photocathode Rf Gun</dc:title>
  <dc:creator>Mostafa Salahshoor</dc:creator>
  <cp:lastModifiedBy>PBT</cp:lastModifiedBy>
  <cp:revision>697</cp:revision>
  <dcterms:created xsi:type="dcterms:W3CDTF">2016-12-20T07:02:42Z</dcterms:created>
  <dcterms:modified xsi:type="dcterms:W3CDTF">2020-09-22T09:01:29Z</dcterms:modified>
</cp:coreProperties>
</file>