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4" r:id="rId2"/>
    <p:sldId id="381" r:id="rId3"/>
    <p:sldId id="368" r:id="rId4"/>
    <p:sldId id="315" r:id="rId5"/>
    <p:sldId id="317" r:id="rId6"/>
    <p:sldId id="321" r:id="rId7"/>
    <p:sldId id="387" r:id="rId8"/>
    <p:sldId id="388" r:id="rId9"/>
    <p:sldId id="323" r:id="rId10"/>
    <p:sldId id="357" r:id="rId11"/>
    <p:sldId id="282" r:id="rId12"/>
    <p:sldId id="389" r:id="rId13"/>
    <p:sldId id="390" r:id="rId14"/>
    <p:sldId id="398" r:id="rId15"/>
    <p:sldId id="391" r:id="rId16"/>
    <p:sldId id="393" r:id="rId17"/>
    <p:sldId id="394" r:id="rId18"/>
    <p:sldId id="395" r:id="rId19"/>
    <p:sldId id="397" r:id="rId20"/>
    <p:sldId id="399" r:id="rId21"/>
    <p:sldId id="400" r:id="rId22"/>
    <p:sldId id="267" r:id="rId23"/>
    <p:sldId id="329" r:id="rId24"/>
    <p:sldId id="386" r:id="rId25"/>
    <p:sldId id="3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55" autoAdjust="0"/>
  </p:normalViewPr>
  <p:slideViewPr>
    <p:cSldViewPr>
      <p:cViewPr varScale="1">
        <p:scale>
          <a:sx n="58" d="100"/>
          <a:sy n="58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E4FE-4822-4677-8438-BD1499A8D6B4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BFFE7-9016-4675-A975-F8943B133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52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FFE7-9016-4675-A975-F8943B1332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43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FFE7-9016-4675-A975-F8943B13321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70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FFE7-9016-4675-A975-F8943B1332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FFE7-9016-4675-A975-F8943B1332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989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FFE7-9016-4675-A975-F8943B1332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FFE7-9016-4675-A975-F8943B13321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FFE7-9016-4675-A975-F8943B1332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24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3DF5B-73E0-4007-B74D-BA9BE0D166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FFE7-9016-4675-A975-F8943B1332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FFE7-9016-4675-A975-F8943B1332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AA53-BC52-452B-898C-076E2C6B20BA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E9F2-3D36-422A-B500-FC7B8BD91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AA53-BC52-452B-898C-076E2C6B20BA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E9F2-3D36-422A-B500-FC7B8BD91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AA53-BC52-452B-898C-076E2C6B20BA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E9F2-3D36-422A-B500-FC7B8BD91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AA53-BC52-452B-898C-076E2C6B20BA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E9F2-3D36-422A-B500-FC7B8BD91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AA53-BC52-452B-898C-076E2C6B20BA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E9F2-3D36-422A-B500-FC7B8BD91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AA53-BC52-452B-898C-076E2C6B20BA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E9F2-3D36-422A-B500-FC7B8BD91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AA53-BC52-452B-898C-076E2C6B20BA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E9F2-3D36-422A-B500-FC7B8BD91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AA53-BC52-452B-898C-076E2C6B20BA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E9F2-3D36-422A-B500-FC7B8BD91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AA53-BC52-452B-898C-076E2C6B20BA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E9F2-3D36-422A-B500-FC7B8BD91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AA53-BC52-452B-898C-076E2C6B20BA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E9F2-3D36-422A-B500-FC7B8BD91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AA53-BC52-452B-898C-076E2C6B20BA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E9F2-3D36-422A-B500-FC7B8BD91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AA53-BC52-452B-898C-076E2C6B20BA}" type="datetimeFigureOut">
              <a:rPr lang="en-US" smtClean="0"/>
              <a:pPr/>
              <a:t>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E9F2-3D36-422A-B500-FC7B8BD91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3792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Chiral </a:t>
            </a:r>
            <a:r>
              <a:rPr lang="en-US" dirty="0" err="1">
                <a:solidFill>
                  <a:schemeClr val="tx2"/>
                </a:solidFill>
              </a:rPr>
              <a:t>vortical</a:t>
            </a:r>
            <a:r>
              <a:rPr lang="en-US" dirty="0">
                <a:solidFill>
                  <a:schemeClr val="tx2"/>
                </a:solidFill>
              </a:rPr>
              <a:t> and magnetic effects on </a:t>
            </a:r>
            <a:r>
              <a:rPr lang="en-US" dirty="0" err="1" smtClean="0">
                <a:solidFill>
                  <a:schemeClr val="tx2"/>
                </a:solidFill>
              </a:rPr>
              <a:t>hypermagnetic</a:t>
            </a:r>
            <a:r>
              <a:rPr lang="en-US" dirty="0" smtClean="0">
                <a:solidFill>
                  <a:schemeClr val="tx2"/>
                </a:solidFill>
              </a:rPr>
              <a:t> fields and  matter-antimatter asymmetries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3733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Shiva </a:t>
            </a:r>
            <a:r>
              <a:rPr lang="en-US" sz="2400" dirty="0" err="1" smtClean="0">
                <a:solidFill>
                  <a:srgbClr val="C00000"/>
                </a:solidFill>
              </a:rPr>
              <a:t>Rostam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Zadeh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October 28, 2020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err="1" smtClean="0"/>
              <a:t>Phys.Rev</a:t>
            </a:r>
            <a:r>
              <a:rPr lang="en-US" sz="2400" b="1" dirty="0"/>
              <a:t>. D100 (2019) no.11, </a:t>
            </a:r>
            <a:r>
              <a:rPr lang="en-US" sz="2400" b="1" dirty="0" smtClean="0"/>
              <a:t>116022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710625"/>
            <a:ext cx="4381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Right-handed Electrons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016" y="1686580"/>
            <a:ext cx="3435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Chirality flip processes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016" y="3362980"/>
            <a:ext cx="7572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are out of thermal equilibrium For                          </a:t>
            </a:r>
            <a:r>
              <a:rPr lang="en-US" sz="2800" dirty="0" smtClean="0"/>
              <a:t>.</a:t>
            </a:r>
            <a:endParaRPr lang="en-US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457450"/>
            <a:ext cx="213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799" y="2457450"/>
            <a:ext cx="1904999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474735"/>
            <a:ext cx="2057400" cy="29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44678" y="6163519"/>
            <a:ext cx="531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8947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36754"/>
            <a:ext cx="792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Baryon and the first-generation lepton asymmetries</a:t>
            </a:r>
          </a:p>
          <a:p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Large scale </a:t>
            </a:r>
            <a:r>
              <a:rPr lang="en-US" sz="2800" dirty="0" err="1" smtClean="0"/>
              <a:t>hypermagnetic</a:t>
            </a:r>
            <a:r>
              <a:rPr lang="en-US" sz="2800" dirty="0" smtClean="0"/>
              <a:t> fields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Abelian</a:t>
            </a:r>
            <a:r>
              <a:rPr lang="en-US" sz="2800" dirty="0" smtClean="0"/>
              <a:t> anomaly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CVE and CME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Chirality flip processes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743200"/>
            <a:ext cx="2590799" cy="38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00400" y="152400"/>
            <a:ext cx="2331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Scenario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447218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AMHD equations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1"/>
            <a:ext cx="6400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47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Chiral </a:t>
            </a:r>
            <a:r>
              <a:rPr lang="en-US" sz="3600" dirty="0" err="1" smtClean="0">
                <a:solidFill>
                  <a:schemeClr val="tx2"/>
                </a:solidFill>
              </a:rPr>
              <a:t>vortical</a:t>
            </a:r>
            <a:r>
              <a:rPr lang="en-US" sz="3600" dirty="0" smtClean="0">
                <a:solidFill>
                  <a:schemeClr val="tx2"/>
                </a:solidFill>
              </a:rPr>
              <a:t> and magnetic coefficients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81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07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105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2"/>
                </a:solidFill>
              </a:rPr>
              <a:t>Navier</a:t>
            </a:r>
            <a:r>
              <a:rPr lang="en-US" sz="3600" dirty="0" smtClean="0">
                <a:solidFill>
                  <a:schemeClr val="tx2"/>
                </a:solidFill>
              </a:rPr>
              <a:t>-stokes equations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6400801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55px-Claude-Louis_Nav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476375" cy="1933575"/>
          </a:xfrm>
          <a:prstGeom prst="rect">
            <a:avLst/>
          </a:prstGeom>
        </p:spPr>
      </p:pic>
      <p:pic>
        <p:nvPicPr>
          <p:cNvPr id="5" name="Picture 4" descr="150px-Ggstok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04800"/>
            <a:ext cx="14287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5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2"/>
                </a:solidFill>
              </a:rPr>
              <a:t>Chern</a:t>
            </a:r>
            <a:r>
              <a:rPr lang="en-US" sz="3600" dirty="0" smtClean="0">
                <a:solidFill>
                  <a:schemeClr val="tx2"/>
                </a:solidFill>
              </a:rPr>
              <a:t>-Simons configuration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49360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Incompressible </a:t>
            </a:r>
            <a:r>
              <a:rPr lang="en-US" sz="2800" dirty="0" smtClean="0">
                <a:solidFill>
                  <a:schemeClr val="tx2"/>
                </a:solidFill>
              </a:rPr>
              <a:t>fluid: 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and continuity equation result in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00400"/>
            <a:ext cx="55530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2743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0"/>
            <a:ext cx="1104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41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The evolution equations of </a:t>
            </a:r>
            <a:r>
              <a:rPr lang="en-US" sz="3200" dirty="0" err="1" smtClean="0">
                <a:solidFill>
                  <a:schemeClr val="tx2"/>
                </a:solidFill>
              </a:rPr>
              <a:t>hypermagnetic</a:t>
            </a:r>
            <a:r>
              <a:rPr lang="en-US" sz="3200" dirty="0" smtClean="0">
                <a:solidFill>
                  <a:schemeClr val="tx2"/>
                </a:solidFill>
              </a:rPr>
              <a:t> and velocity fields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0574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429000"/>
            <a:ext cx="609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105400"/>
            <a:ext cx="145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4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Abelian</a:t>
            </a:r>
            <a:r>
              <a:rPr lang="en-US" sz="3200" dirty="0" smtClean="0">
                <a:solidFill>
                  <a:schemeClr val="tx2"/>
                </a:solidFill>
              </a:rPr>
              <a:t> anomaly equations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1752600"/>
            <a:ext cx="434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76600"/>
            <a:ext cx="4819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181600"/>
            <a:ext cx="4648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0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Evolution equations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02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8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1" y="842371"/>
            <a:ext cx="777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Baryogenesis</a:t>
            </a:r>
            <a:r>
              <a:rPr lang="en-US" sz="2800" dirty="0" smtClean="0">
                <a:solidFill>
                  <a:schemeClr val="tx2"/>
                </a:solidFill>
              </a:rPr>
              <a:t> and </a:t>
            </a:r>
            <a:r>
              <a:rPr lang="en-US" sz="2800" dirty="0" err="1" smtClean="0">
                <a:solidFill>
                  <a:schemeClr val="tx2"/>
                </a:solidFill>
              </a:rPr>
              <a:t>magnetogenesis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Chiral magnetic effect (CME)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Chiral </a:t>
            </a:r>
            <a:r>
              <a:rPr lang="en-US" sz="2800" dirty="0" err="1" smtClean="0">
                <a:solidFill>
                  <a:schemeClr val="tx2"/>
                </a:solidFill>
              </a:rPr>
              <a:t>vortical</a:t>
            </a:r>
            <a:r>
              <a:rPr lang="en-US" sz="2800" dirty="0" smtClean="0">
                <a:solidFill>
                  <a:schemeClr val="tx2"/>
                </a:solidFill>
              </a:rPr>
              <a:t> effect (CVE)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CVE and CME in AMHD equations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Abelian</a:t>
            </a:r>
            <a:r>
              <a:rPr lang="en-US" sz="2800" dirty="0">
                <a:solidFill>
                  <a:schemeClr val="tx2"/>
                </a:solidFill>
              </a:rPr>
              <a:t> anomaly and </a:t>
            </a:r>
            <a:r>
              <a:rPr lang="en-US" sz="2800" dirty="0" smtClean="0">
                <a:solidFill>
                  <a:schemeClr val="tx2"/>
                </a:solidFill>
              </a:rPr>
              <a:t>matter </a:t>
            </a:r>
            <a:r>
              <a:rPr lang="en-US" sz="2800" dirty="0">
                <a:solidFill>
                  <a:schemeClr val="tx2"/>
                </a:solidFill>
              </a:rPr>
              <a:t>asymmetries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Right-handed electrons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Results and 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2743" y="198931"/>
            <a:ext cx="1639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Content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640080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862013"/>
            <a:ext cx="77438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00400"/>
            <a:ext cx="1676401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004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1148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191000"/>
            <a:ext cx="7620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2672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5334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3200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5257800"/>
            <a:ext cx="23622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33400"/>
            <a:ext cx="4072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Right-handed electrons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670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4038600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Encode the baryon asymmetry in a right-handed electron asymmetry protected from the weak </a:t>
            </a:r>
            <a:r>
              <a:rPr lang="en-US" sz="2800" dirty="0" err="1" smtClean="0"/>
              <a:t>sphalerons</a:t>
            </a:r>
            <a:r>
              <a:rPr lang="en-US" sz="2800" dirty="0" smtClean="0"/>
              <a:t> down to       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953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667000"/>
            <a:ext cx="1904999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83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603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076" y="2551160"/>
            <a:ext cx="5022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Thanks for your </a:t>
            </a:r>
            <a:r>
              <a:rPr lang="en-US" sz="3600" dirty="0" smtClean="0">
                <a:solidFill>
                  <a:schemeClr val="accent2"/>
                </a:solidFill>
              </a:rPr>
              <a:t>attention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940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239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6400800"/>
            <a:ext cx="2867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06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2954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Baryon asymmetry of the Universe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        BBN and CMB: 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Large scale magnetic fields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     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        Gamma rays from </a:t>
            </a:r>
            <a:r>
              <a:rPr lang="en-US" sz="2800" dirty="0" err="1" smtClean="0">
                <a:solidFill>
                  <a:schemeClr val="tx2"/>
                </a:solidFill>
              </a:rPr>
              <a:t>blazars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814" y="2133600"/>
            <a:ext cx="15620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1496" y="4642882"/>
            <a:ext cx="1689904" cy="4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642883"/>
            <a:ext cx="2743201" cy="45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71800" y="304797"/>
            <a:ext cx="3381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Observational Data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9810" y="1905000"/>
            <a:ext cx="708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B violation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C and CP violation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Departure from thermal equilibrium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71881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Sakharov Conditions for </a:t>
            </a:r>
            <a:r>
              <a:rPr lang="en-US" sz="2800" dirty="0" err="1" smtClean="0">
                <a:solidFill>
                  <a:schemeClr val="tx2"/>
                </a:solidFill>
              </a:rPr>
              <a:t>Baryogenesis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99530" y="6248400"/>
            <a:ext cx="341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184" y="1894344"/>
            <a:ext cx="716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Anomaly leading to fermion number violation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The chiral </a:t>
            </a:r>
            <a:r>
              <a:rPr lang="en-US" sz="2800" dirty="0" err="1" smtClean="0">
                <a:solidFill>
                  <a:schemeClr val="tx2"/>
                </a:solidFill>
              </a:rPr>
              <a:t>vortical</a:t>
            </a:r>
            <a:r>
              <a:rPr lang="en-US" sz="2800" dirty="0" smtClean="0">
                <a:solidFill>
                  <a:schemeClr val="tx2"/>
                </a:solidFill>
              </a:rPr>
              <a:t> and magnetic effects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771" y="28194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45484" y="762000"/>
            <a:ext cx="6158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The Chiral Coupling </a:t>
            </a:r>
            <a:r>
              <a:rPr lang="en-US" sz="2800" dirty="0" smtClean="0">
                <a:solidFill>
                  <a:schemeClr val="tx2"/>
                </a:solidFill>
              </a:rPr>
              <a:t> of            to Fermions 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821362"/>
            <a:ext cx="838200" cy="43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Chiral magnetic effect (CME)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6002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The CME is the generation of the electric current parallel to an external magnetic </a:t>
            </a:r>
            <a:r>
              <a:rPr lang="en-US" sz="2800" dirty="0" smtClean="0">
                <a:solidFill>
                  <a:schemeClr val="tx2"/>
                </a:solidFill>
              </a:rPr>
              <a:t>field.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533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ilen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648200"/>
            <a:ext cx="1524000" cy="1905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562600"/>
            <a:ext cx="4648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6019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04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Chiral </a:t>
            </a:r>
            <a:r>
              <a:rPr lang="en-US" sz="3200" dirty="0" err="1" smtClean="0">
                <a:solidFill>
                  <a:schemeClr val="tx2"/>
                </a:solidFill>
              </a:rPr>
              <a:t>vortical</a:t>
            </a:r>
            <a:r>
              <a:rPr lang="en-US" sz="3200" dirty="0" smtClean="0">
                <a:solidFill>
                  <a:schemeClr val="tx2"/>
                </a:solidFill>
              </a:rPr>
              <a:t> effect (CVE)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4478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The </a:t>
            </a:r>
            <a:r>
              <a:rPr lang="en-US" sz="2800" dirty="0">
                <a:solidFill>
                  <a:schemeClr val="tx2"/>
                </a:solidFill>
              </a:rPr>
              <a:t>CVE is the generation of the electric current along the </a:t>
            </a:r>
            <a:r>
              <a:rPr lang="en-US" sz="2800" dirty="0" err="1">
                <a:solidFill>
                  <a:schemeClr val="tx2"/>
                </a:solidFill>
              </a:rPr>
              <a:t>vorticity</a:t>
            </a:r>
            <a:r>
              <a:rPr lang="en-US" sz="2800" dirty="0">
                <a:solidFill>
                  <a:schemeClr val="tx2"/>
                </a:solidFill>
              </a:rPr>
              <a:t> field.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617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ilen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724400"/>
            <a:ext cx="1524000" cy="1905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1" y="5410200"/>
            <a:ext cx="4800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5943600"/>
            <a:ext cx="2133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333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153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4572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Anomaly equations in the symmetric phase of the MSM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76800"/>
            <a:ext cx="594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715001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5698577</TotalTime>
  <Words>290</Words>
  <Application>Microsoft Office PowerPoint</Application>
  <PresentationFormat>On-screen Show (4:3)</PresentationFormat>
  <Paragraphs>94</Paragraphs>
  <Slides>25</Slides>
  <Notes>10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Chiral vortical and magnetic effects on hypermagnetic fields and  matter-antimatter asymmetries</vt:lpstr>
      <vt:lpstr>Slide 2</vt:lpstr>
      <vt:lpstr>Slide 3</vt:lpstr>
      <vt:lpstr>Slide 4</vt:lpstr>
      <vt:lpstr>Slide 5</vt:lpstr>
      <vt:lpstr>Slide 6</vt:lpstr>
      <vt:lpstr>Chiral magnetic effect (CME)</vt:lpstr>
      <vt:lpstr>Chiral vortical effect (CVE)</vt:lpstr>
      <vt:lpstr>Slide 9</vt:lpstr>
      <vt:lpstr>Slide 10</vt:lpstr>
      <vt:lpstr>Slide 11</vt:lpstr>
      <vt:lpstr>AMHD equations</vt:lpstr>
      <vt:lpstr>Chiral vortical and magnetic coefficients</vt:lpstr>
      <vt:lpstr>Slide 14</vt:lpstr>
      <vt:lpstr>Navier-stokes equations</vt:lpstr>
      <vt:lpstr>Chern-Simons configuration</vt:lpstr>
      <vt:lpstr>The evolution equations of hypermagnetic and velocity fields</vt:lpstr>
      <vt:lpstr>Abelian anomaly equations</vt:lpstr>
      <vt:lpstr>Evolution equations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Computer</cp:lastModifiedBy>
  <cp:revision>641</cp:revision>
  <dcterms:created xsi:type="dcterms:W3CDTF">2015-08-17T17:21:08Z</dcterms:created>
  <dcterms:modified xsi:type="dcterms:W3CDTF">2020-10-27T17:50:49Z</dcterms:modified>
</cp:coreProperties>
</file>