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pn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35" r:id="rId1"/>
  </p:sldMasterIdLst>
  <p:notesMasterIdLst>
    <p:notesMasterId r:id="rId52"/>
  </p:notesMasterIdLst>
  <p:sldIdLst>
    <p:sldId id="279" r:id="rId2"/>
    <p:sldId id="283" r:id="rId3"/>
    <p:sldId id="284" r:id="rId4"/>
    <p:sldId id="276" r:id="rId5"/>
    <p:sldId id="280" r:id="rId6"/>
    <p:sldId id="329" r:id="rId7"/>
    <p:sldId id="281" r:id="rId8"/>
    <p:sldId id="282" r:id="rId9"/>
    <p:sldId id="330" r:id="rId10"/>
    <p:sldId id="285" r:id="rId11"/>
    <p:sldId id="288" r:id="rId12"/>
    <p:sldId id="286" r:id="rId13"/>
    <p:sldId id="287" r:id="rId14"/>
    <p:sldId id="289" r:id="rId15"/>
    <p:sldId id="290" r:id="rId16"/>
    <p:sldId id="300" r:id="rId17"/>
    <p:sldId id="291" r:id="rId18"/>
    <p:sldId id="292" r:id="rId19"/>
    <p:sldId id="293" r:id="rId20"/>
    <p:sldId id="294" r:id="rId21"/>
    <p:sldId id="295"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5" r:id="rId36"/>
    <p:sldId id="314"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277" r:id="rId51"/>
  </p:sldIdLst>
  <p:sldSz cx="9144000" cy="6858000" type="screen4x3"/>
  <p:notesSz cx="6858000" cy="9144000"/>
  <p:embeddedFontLst>
    <p:embeddedFont>
      <p:font typeface="Arvo" panose="020B060402020202020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IRNazanin" panose="02000506000000020002" pitchFamily="2" charset="-78"/>
      <p:regular r:id="rId61"/>
      <p:bold r:id="rId62"/>
      <p:italic r:id="rId63"/>
    </p:embeddedFont>
    <p:embeddedFont>
      <p:font typeface="Roboto Condensed" panose="02000000000000000000" pitchFamily="2" charset="0"/>
      <p:regular r:id="rId64"/>
      <p:bold r:id="rId65"/>
      <p:italic r:id="rId66"/>
      <p:boldItalic r:id="rId67"/>
    </p:embeddedFont>
    <p:embeddedFont>
      <p:font typeface="Roboto Condensed Light" panose="02000000000000000000" pitchFamily="2" charset="0"/>
      <p:regular r:id="rId68"/>
      <p: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800"/>
    <a:srgbClr val="C7D3E6"/>
    <a:srgbClr val="E2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1" d="100"/>
          <a:sy n="101" d="100"/>
        </p:scale>
        <p:origin x="1429" y="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0C8B0-4F35-40F0-8A34-994CA84F511E}" type="datetimeFigureOut">
              <a:rPr lang="en-US" smtClean="0"/>
              <a:t>8/22/2021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78A82-27B6-4998-9386-C84D789BB744}" type="slidenum">
              <a:rPr lang="en-US" smtClean="0"/>
              <a:t>‹#›</a:t>
            </a:fld>
            <a:endParaRPr lang="en-US"/>
          </a:p>
        </p:txBody>
      </p:sp>
    </p:spTree>
    <p:extLst>
      <p:ext uri="{BB962C8B-B14F-4D97-AF65-F5344CB8AC3E}">
        <p14:creationId xmlns:p14="http://schemas.microsoft.com/office/powerpoint/2010/main" val="164571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877033"/>
            <a:ext cx="1299300" cy="5772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nvGrpSpPr>
          <p:cNvPr id="11" name="Google Shape;11;p2"/>
          <p:cNvGrpSpPr/>
          <p:nvPr/>
        </p:nvGrpSpPr>
        <p:grpSpPr>
          <a:xfrm>
            <a:off x="0" y="-9451"/>
            <a:ext cx="8661398" cy="6867451"/>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nvGrpSpPr>
          <p:cNvPr id="14" name="Google Shape;14;p2"/>
          <p:cNvGrpSpPr/>
          <p:nvPr/>
        </p:nvGrpSpPr>
        <p:grpSpPr>
          <a:xfrm rot="10800000" flipH="1">
            <a:off x="1" y="1454351"/>
            <a:ext cx="8847502" cy="3949300"/>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nvGrpSpPr>
          <p:cNvPr id="17" name="Google Shape;17;p2"/>
          <p:cNvGrpSpPr/>
          <p:nvPr/>
        </p:nvGrpSpPr>
        <p:grpSpPr>
          <a:xfrm>
            <a:off x="3677237" y="5704465"/>
            <a:ext cx="5480829" cy="577328"/>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22" name="Google Shape;22;p2"/>
          <p:cNvSpPr txBox="1">
            <a:spLocks noGrp="1"/>
          </p:cNvSpPr>
          <p:nvPr>
            <p:ph type="ctrTitle"/>
          </p:nvPr>
        </p:nvSpPr>
        <p:spPr>
          <a:xfrm>
            <a:off x="685800" y="1454333"/>
            <a:ext cx="5367900" cy="394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spTree>
    <p:extLst>
      <p:ext uri="{BB962C8B-B14F-4D97-AF65-F5344CB8AC3E}">
        <p14:creationId xmlns:p14="http://schemas.microsoft.com/office/powerpoint/2010/main" val="385537544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FBD5-76AE-4629-AFB5-FED5347E95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CEB3-10CB-44D6-9867-3AE1AB3636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23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59996C7-660F-4D41-B8C3-4AE8E041D5F7}"/>
              </a:ext>
            </a:extLst>
          </p:cNvPr>
          <p:cNvSpPr>
            <a:spLocks noGrp="1" noChangeArrowheads="1"/>
          </p:cNvSpPr>
          <p:nvPr>
            <p:ph type="ctrTitle"/>
          </p:nvPr>
        </p:nvSpPr>
        <p:spPr>
          <a:xfrm>
            <a:off x="1835150" y="692150"/>
            <a:ext cx="5327650" cy="750888"/>
          </a:xfrm>
        </p:spPr>
        <p:txBody>
          <a:bodyPr/>
          <a:lstStyle>
            <a:lvl1pPr>
              <a:defRPr sz="2800" b="1"/>
            </a:lvl1pPr>
          </a:lstStyle>
          <a:p>
            <a:pPr lvl="0"/>
            <a:r>
              <a:rPr lang="en-US" altLang="en-US" noProof="0"/>
              <a:t>Click to edit Master title style</a:t>
            </a:r>
            <a:endParaRPr lang="ru-RU" altLang="en-US" noProof="0"/>
          </a:p>
        </p:txBody>
      </p:sp>
      <p:sp>
        <p:nvSpPr>
          <p:cNvPr id="5123" name="Rectangle 3">
            <a:extLst>
              <a:ext uri="{FF2B5EF4-FFF2-40B4-BE49-F238E27FC236}">
                <a16:creationId xmlns:a16="http://schemas.microsoft.com/office/drawing/2014/main" id="{9E214E77-A0A1-4C50-8990-D01865B869FC}"/>
              </a:ext>
            </a:extLst>
          </p:cNvPr>
          <p:cNvSpPr>
            <a:spLocks noGrp="1" noChangeArrowheads="1"/>
          </p:cNvSpPr>
          <p:nvPr>
            <p:ph type="subTitle" idx="1"/>
          </p:nvPr>
        </p:nvSpPr>
        <p:spPr>
          <a:xfrm>
            <a:off x="1835150" y="1412875"/>
            <a:ext cx="5327650" cy="503238"/>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solidFill>
                  <a:schemeClr val="bg1"/>
                </a:solidFill>
              </a:defRPr>
            </a:lvl1pPr>
          </a:lstStyle>
          <a:p>
            <a:pPr lvl="0"/>
            <a:r>
              <a:rPr lang="en-US" altLang="en-US" noProof="0"/>
              <a:t>Click to edit Master subtitle style</a:t>
            </a:r>
            <a:endParaRPr lang="ru-RU" altLang="en-US" noProof="0"/>
          </a:p>
        </p:txBody>
      </p:sp>
    </p:spTree>
    <p:extLst>
      <p:ext uri="{BB962C8B-B14F-4D97-AF65-F5344CB8AC3E}">
        <p14:creationId xmlns:p14="http://schemas.microsoft.com/office/powerpoint/2010/main" val="344130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3514025"/>
            <a:ext cx="889200" cy="3952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nvGrpSpPr>
          <p:cNvPr id="25" name="Google Shape;25;p3"/>
          <p:cNvGrpSpPr/>
          <p:nvPr/>
        </p:nvGrpSpPr>
        <p:grpSpPr>
          <a:xfrm>
            <a:off x="0" y="-9451"/>
            <a:ext cx="8661398" cy="6867451"/>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nvGrpSpPr>
          <p:cNvPr id="28" name="Google Shape;28;p3"/>
          <p:cNvGrpSpPr/>
          <p:nvPr/>
        </p:nvGrpSpPr>
        <p:grpSpPr>
          <a:xfrm rot="10800000" flipH="1">
            <a:off x="-2" y="3899768"/>
            <a:ext cx="6589087" cy="2703024"/>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nvGrpSpPr>
          <p:cNvPr id="31" name="Google Shape;31;p3"/>
          <p:cNvGrpSpPr/>
          <p:nvPr/>
        </p:nvGrpSpPr>
        <p:grpSpPr>
          <a:xfrm>
            <a:off x="6946842" y="5963632"/>
            <a:ext cx="2202830" cy="894393"/>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39" name="Google Shape;39;p3"/>
          <p:cNvSpPr txBox="1">
            <a:spLocks noGrp="1"/>
          </p:cNvSpPr>
          <p:nvPr>
            <p:ph type="ctrTitle"/>
          </p:nvPr>
        </p:nvSpPr>
        <p:spPr>
          <a:xfrm>
            <a:off x="463525" y="3828197"/>
            <a:ext cx="40944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a:t>Click to edit Master title style</a:t>
            </a:r>
            <a:endParaRPr/>
          </a:p>
        </p:txBody>
      </p:sp>
      <p:sp>
        <p:nvSpPr>
          <p:cNvPr id="40" name="Google Shape;40;p3"/>
          <p:cNvSpPr txBox="1">
            <a:spLocks noGrp="1"/>
          </p:cNvSpPr>
          <p:nvPr>
            <p:ph type="subTitle" idx="1"/>
          </p:nvPr>
        </p:nvSpPr>
        <p:spPr>
          <a:xfrm>
            <a:off x="463525" y="5300599"/>
            <a:ext cx="40944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r>
              <a:rPr lang="en-US"/>
              <a:t>Click to edit Master subtitle style</a:t>
            </a:r>
            <a:endParaRPr/>
          </a:p>
        </p:txBody>
      </p:sp>
      <p:sp>
        <p:nvSpPr>
          <p:cNvPr id="41" name="Google Shape;41;p3"/>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0714471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grpSp>
        <p:nvGrpSpPr>
          <p:cNvPr id="43" name="Google Shape;43;p4"/>
          <p:cNvGrpSpPr/>
          <p:nvPr/>
        </p:nvGrpSpPr>
        <p:grpSpPr>
          <a:xfrm>
            <a:off x="6946842" y="5963632"/>
            <a:ext cx="2202830" cy="894393"/>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51" name="Google Shape;51;p4"/>
          <p:cNvSpPr/>
          <p:nvPr/>
        </p:nvSpPr>
        <p:spPr>
          <a:xfrm>
            <a:off x="7544483" y="877033"/>
            <a:ext cx="1299300" cy="5772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nvGrpSpPr>
          <p:cNvPr id="52" name="Google Shape;52;p4"/>
          <p:cNvGrpSpPr/>
          <p:nvPr/>
        </p:nvGrpSpPr>
        <p:grpSpPr>
          <a:xfrm>
            <a:off x="0" y="-9451"/>
            <a:ext cx="8661398" cy="6867451"/>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nvGrpSpPr>
          <p:cNvPr id="55" name="Google Shape;55;p4"/>
          <p:cNvGrpSpPr/>
          <p:nvPr/>
        </p:nvGrpSpPr>
        <p:grpSpPr>
          <a:xfrm rot="10800000" flipH="1">
            <a:off x="1" y="1454351"/>
            <a:ext cx="8847502" cy="3949300"/>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sp>
        <p:nvSpPr>
          <p:cNvPr id="58" name="Google Shape;58;p4"/>
          <p:cNvSpPr txBox="1">
            <a:spLocks noGrp="1"/>
          </p:cNvSpPr>
          <p:nvPr>
            <p:ph type="body" idx="1"/>
          </p:nvPr>
        </p:nvSpPr>
        <p:spPr>
          <a:xfrm>
            <a:off x="829775" y="1602667"/>
            <a:ext cx="5090700" cy="3660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pPr lvl="0"/>
            <a:r>
              <a:rPr lang="en-US"/>
              <a:t>Click to edit Master text styles</a:t>
            </a:r>
          </a:p>
        </p:txBody>
      </p:sp>
      <p:sp>
        <p:nvSpPr>
          <p:cNvPr id="59" name="Google Shape;59;p4"/>
          <p:cNvSpPr txBox="1"/>
          <p:nvPr/>
        </p:nvSpPr>
        <p:spPr>
          <a:xfrm>
            <a:off x="286600" y="1352767"/>
            <a:ext cx="676500" cy="8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9901971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6946842" y="5963632"/>
            <a:ext cx="2202830" cy="894393"/>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70" name="Google Shape;70;p5"/>
          <p:cNvGrpSpPr/>
          <p:nvPr/>
        </p:nvGrpSpPr>
        <p:grpSpPr>
          <a:xfrm>
            <a:off x="-4" y="54"/>
            <a:ext cx="7072430" cy="1769753"/>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sp>
        <p:nvSpPr>
          <p:cNvPr id="78" name="Google Shape;78;p5"/>
          <p:cNvSpPr txBox="1">
            <a:spLocks noGrp="1"/>
          </p:cNvSpPr>
          <p:nvPr>
            <p:ph type="title"/>
          </p:nvPr>
        </p:nvSpPr>
        <p:spPr>
          <a:xfrm>
            <a:off x="814275" y="523433"/>
            <a:ext cx="54924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79" name="Google Shape;79;p5"/>
          <p:cNvSpPr txBox="1">
            <a:spLocks noGrp="1"/>
          </p:cNvSpPr>
          <p:nvPr>
            <p:ph type="body" idx="1"/>
          </p:nvPr>
        </p:nvSpPr>
        <p:spPr>
          <a:xfrm>
            <a:off x="814275" y="1769800"/>
            <a:ext cx="6132600" cy="41940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pPr lvl="0"/>
            <a:r>
              <a:rPr lang="en-US"/>
              <a:t>Click to edit Master text styles</a:t>
            </a:r>
          </a:p>
        </p:txBody>
      </p:sp>
      <p:sp>
        <p:nvSpPr>
          <p:cNvPr id="80" name="Google Shape;80;p5"/>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74556898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4" y="54"/>
            <a:ext cx="7072430" cy="1769753"/>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grpSp>
        <p:nvGrpSpPr>
          <p:cNvPr id="90" name="Google Shape;90;p6"/>
          <p:cNvGrpSpPr/>
          <p:nvPr/>
        </p:nvGrpSpPr>
        <p:grpSpPr>
          <a:xfrm>
            <a:off x="6946842" y="5963632"/>
            <a:ext cx="2202830" cy="894393"/>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98" name="Google Shape;98;p6"/>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99" name="Google Shape;99;p6"/>
          <p:cNvSpPr txBox="1">
            <a:spLocks noGrp="1"/>
          </p:cNvSpPr>
          <p:nvPr>
            <p:ph type="body" idx="1"/>
          </p:nvPr>
        </p:nvSpPr>
        <p:spPr>
          <a:xfrm>
            <a:off x="814275" y="2050651"/>
            <a:ext cx="3378300" cy="3632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pPr lvl="0"/>
            <a:r>
              <a:rPr lang="en-US"/>
              <a:t>Click to edit Master text styles</a:t>
            </a:r>
          </a:p>
        </p:txBody>
      </p:sp>
      <p:sp>
        <p:nvSpPr>
          <p:cNvPr id="100" name="Google Shape;100;p6"/>
          <p:cNvSpPr txBox="1">
            <a:spLocks noGrp="1"/>
          </p:cNvSpPr>
          <p:nvPr>
            <p:ph type="body" idx="2"/>
          </p:nvPr>
        </p:nvSpPr>
        <p:spPr>
          <a:xfrm>
            <a:off x="4396123" y="2050651"/>
            <a:ext cx="3378300" cy="3632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pPr lvl="0"/>
            <a:r>
              <a:rPr lang="en-US"/>
              <a:t>Click to edit Master text styles</a:t>
            </a:r>
          </a:p>
        </p:txBody>
      </p:sp>
      <p:sp>
        <p:nvSpPr>
          <p:cNvPr id="101" name="Google Shape;101;p6"/>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5179246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
        <p:cNvGrpSpPr/>
        <p:nvPr/>
      </p:nvGrpSpPr>
      <p:grpSpPr>
        <a:xfrm>
          <a:off x="0" y="0"/>
          <a:ext cx="0" cy="0"/>
          <a:chOff x="0" y="0"/>
          <a:chExt cx="0" cy="0"/>
        </a:xfrm>
      </p:grpSpPr>
      <p:grpSp>
        <p:nvGrpSpPr>
          <p:cNvPr id="103" name="Google Shape;103;p7"/>
          <p:cNvGrpSpPr/>
          <p:nvPr/>
        </p:nvGrpSpPr>
        <p:grpSpPr>
          <a:xfrm>
            <a:off x="-4" y="54"/>
            <a:ext cx="7072430" cy="1769753"/>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grpSp>
        <p:nvGrpSpPr>
          <p:cNvPr id="111" name="Google Shape;111;p7"/>
          <p:cNvGrpSpPr/>
          <p:nvPr/>
        </p:nvGrpSpPr>
        <p:grpSpPr>
          <a:xfrm>
            <a:off x="6946842" y="5963632"/>
            <a:ext cx="2202830" cy="894393"/>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119" name="Google Shape;119;p7"/>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n-US"/>
              <a:t>Click to edit Master title style</a:t>
            </a:r>
            <a:endParaRPr/>
          </a:p>
        </p:txBody>
      </p:sp>
      <p:sp>
        <p:nvSpPr>
          <p:cNvPr id="120" name="Google Shape;120;p7"/>
          <p:cNvSpPr txBox="1">
            <a:spLocks noGrp="1"/>
          </p:cNvSpPr>
          <p:nvPr>
            <p:ph type="body" idx="1"/>
          </p:nvPr>
        </p:nvSpPr>
        <p:spPr>
          <a:xfrm>
            <a:off x="870450" y="2060101"/>
            <a:ext cx="2247900" cy="361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pPr lvl="0"/>
            <a:r>
              <a:rPr lang="en-US"/>
              <a:t>Click to edit Master text styles</a:t>
            </a:r>
          </a:p>
        </p:txBody>
      </p:sp>
      <p:sp>
        <p:nvSpPr>
          <p:cNvPr id="121" name="Google Shape;121;p7"/>
          <p:cNvSpPr txBox="1">
            <a:spLocks noGrp="1"/>
          </p:cNvSpPr>
          <p:nvPr>
            <p:ph type="body" idx="2"/>
          </p:nvPr>
        </p:nvSpPr>
        <p:spPr>
          <a:xfrm>
            <a:off x="3233637" y="2060101"/>
            <a:ext cx="2247900" cy="361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pPr lvl="0"/>
            <a:r>
              <a:rPr lang="en-US"/>
              <a:t>Click to edit Master text styles</a:t>
            </a:r>
          </a:p>
        </p:txBody>
      </p:sp>
      <p:sp>
        <p:nvSpPr>
          <p:cNvPr id="122" name="Google Shape;122;p7"/>
          <p:cNvSpPr txBox="1">
            <a:spLocks noGrp="1"/>
          </p:cNvSpPr>
          <p:nvPr>
            <p:ph type="body" idx="3"/>
          </p:nvPr>
        </p:nvSpPr>
        <p:spPr>
          <a:xfrm>
            <a:off x="5540650" y="2060101"/>
            <a:ext cx="2247900" cy="361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pPr lvl="0"/>
            <a:r>
              <a:rPr lang="en-US"/>
              <a:t>Click to edit Master text styles</a:t>
            </a:r>
          </a:p>
        </p:txBody>
      </p:sp>
      <p:sp>
        <p:nvSpPr>
          <p:cNvPr id="123" name="Google Shape;123;p7"/>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4662063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125" name="Google Shape;125;p8"/>
          <p:cNvGrpSpPr/>
          <p:nvPr/>
        </p:nvGrpSpPr>
        <p:grpSpPr>
          <a:xfrm>
            <a:off x="-4" y="54"/>
            <a:ext cx="7072430" cy="1769753"/>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grpSp>
        <p:nvGrpSpPr>
          <p:cNvPr id="133" name="Google Shape;133;p8"/>
          <p:cNvGrpSpPr/>
          <p:nvPr/>
        </p:nvGrpSpPr>
        <p:grpSpPr>
          <a:xfrm>
            <a:off x="6946842" y="5963632"/>
            <a:ext cx="2202830" cy="894393"/>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141" name="Google Shape;141;p8"/>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142" name="Google Shape;142;p8"/>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sz="180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688763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144" name="Google Shape;144;p9"/>
          <p:cNvGrpSpPr/>
          <p:nvPr/>
        </p:nvGrpSpPr>
        <p:grpSpPr>
          <a:xfrm>
            <a:off x="2466139" y="5963632"/>
            <a:ext cx="6686825" cy="894393"/>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152" name="Google Shape;152;p9"/>
          <p:cNvSpPr txBox="1">
            <a:spLocks noGrp="1"/>
          </p:cNvSpPr>
          <p:nvPr>
            <p:ph type="body" idx="1"/>
          </p:nvPr>
        </p:nvSpPr>
        <p:spPr>
          <a:xfrm>
            <a:off x="2682800" y="6182000"/>
            <a:ext cx="6004200" cy="4208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pPr lvl="0"/>
            <a:r>
              <a:rPr lang="en-US"/>
              <a:t>Click to edit Master text styles</a:t>
            </a:r>
          </a:p>
        </p:txBody>
      </p:sp>
      <p:sp>
        <p:nvSpPr>
          <p:cNvPr id="153" name="Google Shape;153;p9"/>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grpSp>
        <p:nvGrpSpPr>
          <p:cNvPr id="154" name="Google Shape;154;p9"/>
          <p:cNvGrpSpPr/>
          <p:nvPr/>
        </p:nvGrpSpPr>
        <p:grpSpPr>
          <a:xfrm rot="10800000">
            <a:off x="-8" y="-2"/>
            <a:ext cx="2202830" cy="894393"/>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249870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894393"/>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71" name="Google Shape;171;p10"/>
          <p:cNvGrpSpPr/>
          <p:nvPr/>
        </p:nvGrpSpPr>
        <p:grpSpPr>
          <a:xfrm>
            <a:off x="6946842" y="5963632"/>
            <a:ext cx="2202830" cy="894393"/>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179" name="Google Shape;179;p10"/>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674336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523433"/>
            <a:ext cx="5258400" cy="102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769800"/>
            <a:ext cx="6132600" cy="41940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6182000"/>
            <a:ext cx="1487400" cy="4208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503579818"/>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18.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2.bin"/><Relationship Id="rId1" Type="http://schemas.openxmlformats.org/officeDocument/2006/relationships/slideLayout" Target="../slideLayouts/slideLayout7.xml"/><Relationship Id="rId5" Type="http://schemas.openxmlformats.org/officeDocument/2006/relationships/image" Target="../media/image27.w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4.bin"/><Relationship Id="rId1" Type="http://schemas.openxmlformats.org/officeDocument/2006/relationships/slideLayout" Target="../slideLayouts/slideLayout7.xml"/><Relationship Id="rId5" Type="http://schemas.openxmlformats.org/officeDocument/2006/relationships/image" Target="../media/image29.w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16.bin"/><Relationship Id="rId1" Type="http://schemas.openxmlformats.org/officeDocument/2006/relationships/slideLayout" Target="../slideLayouts/slideLayout7.xml"/><Relationship Id="rId6" Type="http://schemas.openxmlformats.org/officeDocument/2006/relationships/oleObject" Target="../embeddings/oleObject18.bin"/><Relationship Id="rId5" Type="http://schemas.openxmlformats.org/officeDocument/2006/relationships/image" Target="../media/image31.w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9.bin"/><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21.bin"/><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image" Target="../media/image36.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4.bin"/><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oleObject" Target="../embeddings/oleObject24.bin"/><Relationship Id="rId1" Type="http://schemas.openxmlformats.org/officeDocument/2006/relationships/slideLayout" Target="../slideLayouts/slideLayout7.xml"/><Relationship Id="rId6" Type="http://schemas.openxmlformats.org/officeDocument/2006/relationships/oleObject" Target="../embeddings/oleObject28.bin"/><Relationship Id="rId5" Type="http://schemas.openxmlformats.org/officeDocument/2006/relationships/image" Target="../media/image41.wmf"/><Relationship Id="rId4" Type="http://schemas.openxmlformats.org/officeDocument/2006/relationships/oleObject" Target="../embeddings/oleObject27.bin"/><Relationship Id="rId9" Type="http://schemas.openxmlformats.org/officeDocument/2006/relationships/image" Target="../media/image43.wmf"/></Relationships>
</file>

<file path=ppt/slides/_rels/slide29.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30.bin"/><Relationship Id="rId1" Type="http://schemas.openxmlformats.org/officeDocument/2006/relationships/slideLayout" Target="../slideLayouts/slideLayout7.xml"/><Relationship Id="rId6" Type="http://schemas.openxmlformats.org/officeDocument/2006/relationships/oleObject" Target="../embeddings/oleObject32.bin"/><Relationship Id="rId5" Type="http://schemas.openxmlformats.org/officeDocument/2006/relationships/image" Target="../media/image45.wmf"/><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33.bin"/><Relationship Id="rId1" Type="http://schemas.openxmlformats.org/officeDocument/2006/relationships/slideLayout" Target="../slideLayouts/slideLayout7.xml"/><Relationship Id="rId6" Type="http://schemas.openxmlformats.org/officeDocument/2006/relationships/oleObject" Target="../embeddings/oleObject35.bin"/><Relationship Id="rId5" Type="http://schemas.openxmlformats.org/officeDocument/2006/relationships/image" Target="../media/image48.wmf"/><Relationship Id="rId4" Type="http://schemas.openxmlformats.org/officeDocument/2006/relationships/oleObject" Target="../embeddings/oleObject34.bin"/><Relationship Id="rId9" Type="http://schemas.openxmlformats.org/officeDocument/2006/relationships/image" Target="../media/image50.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37.bin"/><Relationship Id="rId1" Type="http://schemas.openxmlformats.org/officeDocument/2006/relationships/slideLayout" Target="../slideLayouts/slideLayout7.xml"/><Relationship Id="rId6" Type="http://schemas.openxmlformats.org/officeDocument/2006/relationships/oleObject" Target="../embeddings/oleObject39.bin"/><Relationship Id="rId5" Type="http://schemas.openxmlformats.org/officeDocument/2006/relationships/image" Target="../media/image52.wmf"/><Relationship Id="rId4" Type="http://schemas.openxmlformats.org/officeDocument/2006/relationships/oleObject" Target="../embeddings/oleObject38.bin"/><Relationship Id="rId9" Type="http://schemas.openxmlformats.org/officeDocument/2006/relationships/image" Target="../media/image54.wmf"/></Relationships>
</file>

<file path=ppt/slides/_rels/slide32.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41.bin"/><Relationship Id="rId1" Type="http://schemas.openxmlformats.org/officeDocument/2006/relationships/slideLayout" Target="../slideLayouts/slideLayout7.xml"/><Relationship Id="rId6" Type="http://schemas.openxmlformats.org/officeDocument/2006/relationships/oleObject" Target="../embeddings/oleObject43.bin"/><Relationship Id="rId5" Type="http://schemas.openxmlformats.org/officeDocument/2006/relationships/image" Target="../media/image56.wmf"/><Relationship Id="rId4" Type="http://schemas.openxmlformats.org/officeDocument/2006/relationships/oleObject" Target="../embeddings/oleObject42.bin"/></Relationships>
</file>

<file path=ppt/slides/_rels/slide3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44.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45.bin"/><Relationship Id="rId1" Type="http://schemas.openxmlformats.org/officeDocument/2006/relationships/slideLayout" Target="../slideLayouts/slideLayout7.xml"/><Relationship Id="rId6" Type="http://schemas.openxmlformats.org/officeDocument/2006/relationships/oleObject" Target="../embeddings/oleObject47.bin"/><Relationship Id="rId5" Type="http://schemas.openxmlformats.org/officeDocument/2006/relationships/image" Target="../media/image63.wmf"/><Relationship Id="rId4" Type="http://schemas.openxmlformats.org/officeDocument/2006/relationships/oleObject" Target="../embeddings/oleObject46.bin"/><Relationship Id="rId9" Type="http://schemas.openxmlformats.org/officeDocument/2006/relationships/image" Target="../media/image65.wmf"/></Relationships>
</file>

<file path=ppt/slides/_rels/slide3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49.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50.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51.bin"/><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2B61-C4C2-49FA-8793-B0A49CFDD58E}"/>
              </a:ext>
            </a:extLst>
          </p:cNvPr>
          <p:cNvSpPr>
            <a:spLocks noGrp="1"/>
          </p:cNvSpPr>
          <p:nvPr>
            <p:ph type="ctrTitle"/>
          </p:nvPr>
        </p:nvSpPr>
        <p:spPr>
          <a:xfrm>
            <a:off x="0" y="2961314"/>
            <a:ext cx="5786355" cy="1815785"/>
          </a:xfrm>
        </p:spPr>
        <p:txBody>
          <a:bodyPr/>
          <a:lstStyle/>
          <a:p>
            <a:pPr algn="ctr">
              <a:lnSpc>
                <a:spcPts val="6500"/>
              </a:lnSpc>
            </a:pPr>
            <a:r>
              <a:rPr lang="fa-IR" sz="4400" dirty="0">
                <a:solidFill>
                  <a:srgbClr val="002060"/>
                </a:solidFill>
                <a:latin typeface="IRNazanin" panose="02000506000000020002" pitchFamily="2" charset="-78"/>
                <a:cs typeface="IRNazanin" panose="02000506000000020002" pitchFamily="2" charset="-78"/>
              </a:rPr>
              <a:t>شتاب‌دهنده‌های </a:t>
            </a:r>
            <a:r>
              <a:rPr lang="fa-IR" sz="4400" dirty="0">
                <a:solidFill>
                  <a:srgbClr val="C7D3E6"/>
                </a:solidFill>
                <a:latin typeface="IRNazanin" panose="02000506000000020002" pitchFamily="2" charset="-78"/>
                <a:cs typeface="IRNazanin" panose="02000506000000020002" pitchFamily="2" charset="-78"/>
              </a:rPr>
              <a:t>الکترواستاتیک</a:t>
            </a:r>
            <a:endParaRPr lang="en-US" sz="4400" dirty="0">
              <a:solidFill>
                <a:srgbClr val="C7D3E6"/>
              </a:solidFill>
            </a:endParaRPr>
          </a:p>
        </p:txBody>
      </p:sp>
      <p:sp>
        <p:nvSpPr>
          <p:cNvPr id="4" name="Subtitle 3">
            <a:extLst>
              <a:ext uri="{FF2B5EF4-FFF2-40B4-BE49-F238E27FC236}">
                <a16:creationId xmlns:a16="http://schemas.microsoft.com/office/drawing/2014/main" id="{8D93966A-061F-4C88-876A-5CEC9A6AC7E3}"/>
              </a:ext>
            </a:extLst>
          </p:cNvPr>
          <p:cNvSpPr>
            <a:spLocks noGrp="1"/>
          </p:cNvSpPr>
          <p:nvPr>
            <p:ph type="subTitle" idx="1"/>
          </p:nvPr>
        </p:nvSpPr>
        <p:spPr>
          <a:xfrm>
            <a:off x="-799935" y="5093293"/>
            <a:ext cx="3693112" cy="1894560"/>
          </a:xfrm>
        </p:spPr>
        <p:txBody>
          <a:bodyPr/>
          <a:lstStyle/>
          <a:p>
            <a:pPr algn="ctr">
              <a:lnSpc>
                <a:spcPct val="150000"/>
              </a:lnSpc>
            </a:pPr>
            <a:r>
              <a:rPr lang="fa-IR" b="1" dirty="0">
                <a:latin typeface="IRNazanin" panose="02000506000000020002" pitchFamily="2" charset="-78"/>
                <a:cs typeface="IRNazanin" panose="02000506000000020002" pitchFamily="2" charset="-78"/>
              </a:rPr>
              <a:t>آرش صادقی‌پناه</a:t>
            </a:r>
          </a:p>
          <a:p>
            <a:pPr algn="ctr">
              <a:lnSpc>
                <a:spcPct val="150000"/>
              </a:lnSpc>
            </a:pPr>
            <a:r>
              <a:rPr lang="fa-IR" b="1" dirty="0">
                <a:latin typeface="IRNazanin" panose="02000506000000020002" pitchFamily="2" charset="-78"/>
                <a:cs typeface="IRNazanin" panose="02000506000000020002" pitchFamily="2" charset="-78"/>
              </a:rPr>
              <a:t>طرح چشمه نور ایران</a:t>
            </a:r>
          </a:p>
          <a:p>
            <a:pPr algn="ctr">
              <a:lnSpc>
                <a:spcPct val="150000"/>
              </a:lnSpc>
            </a:pPr>
            <a:r>
              <a:rPr lang="fa-IR" b="1" dirty="0">
                <a:latin typeface="IRNazanin" panose="02000506000000020002" pitchFamily="2" charset="-78"/>
                <a:cs typeface="IRNazanin" panose="02000506000000020002" pitchFamily="2" charset="-78"/>
              </a:rPr>
              <a:t>مهر ۱۴۰۰</a:t>
            </a:r>
          </a:p>
        </p:txBody>
      </p:sp>
      <p:pic>
        <p:nvPicPr>
          <p:cNvPr id="6" name="Picture 5">
            <a:extLst>
              <a:ext uri="{FF2B5EF4-FFF2-40B4-BE49-F238E27FC236}">
                <a16:creationId xmlns:a16="http://schemas.microsoft.com/office/drawing/2014/main" id="{A06179A1-F3B2-445A-96B7-13716208FBFC}"/>
              </a:ext>
            </a:extLst>
          </p:cNvPr>
          <p:cNvPicPr>
            <a:picLocks noChangeAspect="1"/>
          </p:cNvPicPr>
          <p:nvPr/>
        </p:nvPicPr>
        <p:blipFill>
          <a:blip r:embed="rId2"/>
          <a:stretch>
            <a:fillRect/>
          </a:stretch>
        </p:blipFill>
        <p:spPr>
          <a:xfrm>
            <a:off x="24747" y="153169"/>
            <a:ext cx="6884818" cy="1566836"/>
          </a:xfrm>
          <a:prstGeom prst="rect">
            <a:avLst/>
          </a:prstGeom>
        </p:spPr>
      </p:pic>
    </p:spTree>
    <p:extLst>
      <p:ext uri="{BB962C8B-B14F-4D97-AF65-F5344CB8AC3E}">
        <p14:creationId xmlns:p14="http://schemas.microsoft.com/office/powerpoint/2010/main" val="487913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روزنه تابش</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10</a:t>
            </a:fld>
            <a:endParaRPr lang="en-US" dirty="0"/>
          </a:p>
        </p:txBody>
      </p:sp>
      <p:sp>
        <p:nvSpPr>
          <p:cNvPr id="5" name="Content Placeholder 5">
            <a:extLst>
              <a:ext uri="{FF2B5EF4-FFF2-40B4-BE49-F238E27FC236}">
                <a16:creationId xmlns:a16="http://schemas.microsoft.com/office/drawing/2014/main" id="{074D86B1-9956-4750-B920-59A1F10E1DC8}"/>
              </a:ext>
            </a:extLst>
          </p:cNvPr>
          <p:cNvSpPr txBox="1">
            <a:spLocks/>
          </p:cNvSpPr>
          <p:nvPr/>
        </p:nvSpPr>
        <p:spPr>
          <a:xfrm>
            <a:off x="341832" y="1893606"/>
            <a:ext cx="8460336" cy="5160336"/>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rtl="1">
              <a:buFont typeface="Arial" panose="020B0604020202020204" pitchFamily="34" charset="0"/>
              <a:buChar char="•"/>
            </a:pPr>
            <a:r>
              <a:rPr lang="fa-IR" sz="2000" dirty="0">
                <a:cs typeface="B Nazanin" pitchFamily="2" charset="-78"/>
              </a:rPr>
              <a:t>فرض کنیم که کاتد در صفحه 0</a:t>
            </a:r>
            <a:r>
              <a:rPr lang="en-US" sz="2000" dirty="0">
                <a:cs typeface="B Nazanin" pitchFamily="2" charset="-78"/>
              </a:rPr>
              <a:t>x = </a:t>
            </a:r>
            <a:r>
              <a:rPr lang="fa-IR" sz="2000" dirty="0">
                <a:cs typeface="B Nazanin" pitchFamily="2" charset="-78"/>
              </a:rPr>
              <a:t> بوده و باریکه به شکل عمود بر این صفحه و در جهت </a:t>
            </a:r>
            <a:r>
              <a:rPr lang="en-US" sz="2000" dirty="0">
                <a:cs typeface="B Nazanin" pitchFamily="2" charset="-78"/>
              </a:rPr>
              <a:t>x</a:t>
            </a:r>
            <a:r>
              <a:rPr lang="fa-IR" sz="2000" dirty="0">
                <a:cs typeface="B Nazanin" pitchFamily="2" charset="-78"/>
              </a:rPr>
              <a:t> مثبت تابش می‌شود. برای سادگی محاسبات یک برش طولی دو بعدی از باریکه را در راستای صفحه 0</a:t>
            </a:r>
            <a:r>
              <a:rPr lang="en-US" sz="2000" dirty="0">
                <a:cs typeface="B Nazanin" pitchFamily="2" charset="-78"/>
              </a:rPr>
              <a:t>z = </a:t>
            </a:r>
            <a:r>
              <a:rPr lang="fa-IR" sz="2000" dirty="0">
                <a:cs typeface="B Nazanin" pitchFamily="2" charset="-78"/>
              </a:rPr>
              <a:t> بررسی می‌کنیم. بدیهی است که این برش نسبت به محور </a:t>
            </a:r>
            <a:r>
              <a:rPr lang="en-US" sz="2000" dirty="0">
                <a:cs typeface="B Nazanin" pitchFamily="2" charset="-78"/>
              </a:rPr>
              <a:t>x</a:t>
            </a:r>
            <a:r>
              <a:rPr lang="fa-IR" sz="2000" dirty="0">
                <a:cs typeface="B Nazanin" pitchFamily="2" charset="-78"/>
              </a:rPr>
              <a:t> متقارن بوده و لذا تعمیم نتیجه به سه بعد به سادگی امکان پذیر خواهد بود. اگر باریکه کاملاً موازی حرکت کرده و هیچ واگرایی نداشته باشد، معادله پواسون برای پتانسیل محور آن برابر خواهد بود با :</a:t>
            </a:r>
          </a:p>
          <a:p>
            <a:pPr algn="just" rtl="1"/>
            <a:endParaRPr lang="fa-IR" sz="2000" dirty="0">
              <a:cs typeface="B Nazanin" pitchFamily="2" charset="-78"/>
            </a:endParaRPr>
          </a:p>
          <a:p>
            <a:pPr algn="just" rtl="1"/>
            <a:endParaRPr lang="fa-IR" sz="2000" dirty="0">
              <a:cs typeface="B Nazanin" pitchFamily="2" charset="-78"/>
            </a:endParaRPr>
          </a:p>
          <a:p>
            <a:pPr algn="just" rtl="1"/>
            <a:endParaRPr lang="fa-IR" sz="2000" dirty="0">
              <a:cs typeface="B Nazanin" pitchFamily="2" charset="-78"/>
            </a:endParaRPr>
          </a:p>
          <a:p>
            <a:pPr algn="just" rtl="1"/>
            <a:endParaRPr lang="fa-IR" sz="2000" dirty="0">
              <a:cs typeface="B Nazanin" pitchFamily="2" charset="-78"/>
            </a:endParaRPr>
          </a:p>
          <a:p>
            <a:pPr algn="just" rtl="1"/>
            <a:r>
              <a:rPr lang="fa-IR" sz="2000" dirty="0">
                <a:cs typeface="B Nazanin" pitchFamily="2" charset="-78"/>
              </a:rPr>
              <a:t>که در آن </a:t>
            </a:r>
            <a:r>
              <a:rPr lang="en-US" sz="2000" dirty="0">
                <a:cs typeface="B Nazanin" pitchFamily="2" charset="-78"/>
              </a:rPr>
              <a:t>V</a:t>
            </a:r>
            <a:r>
              <a:rPr lang="fa-IR" sz="2000" dirty="0">
                <a:cs typeface="B Nazanin" pitchFamily="2" charset="-78"/>
              </a:rPr>
              <a:t> پتانسیل و </a:t>
            </a:r>
            <a:r>
              <a:rPr lang="en-US" sz="2000" dirty="0">
                <a:cs typeface="B Nazanin" pitchFamily="2" charset="-78"/>
              </a:rPr>
              <a:t>I</a:t>
            </a:r>
            <a:r>
              <a:rPr lang="fa-IR" sz="2000" dirty="0">
                <a:cs typeface="B Nazanin" pitchFamily="2" charset="-78"/>
              </a:rPr>
              <a:t> جریان در هر نقطه از باریکه و </a:t>
            </a:r>
            <a:r>
              <a:rPr lang="en-US" sz="2000" dirty="0">
                <a:cs typeface="B Nazanin" pitchFamily="2" charset="-78"/>
              </a:rPr>
              <a:t>k</a:t>
            </a:r>
            <a:r>
              <a:rPr lang="fa-IR" sz="2000" dirty="0">
                <a:cs typeface="B Nazanin" pitchFamily="2" charset="-78"/>
              </a:rPr>
              <a:t> مقداری ثابت تابع تراوایی محیط و بار و جرم ذره است.</a:t>
            </a:r>
            <a:endParaRPr lang="en-US" sz="2000" dirty="0">
              <a:cs typeface="B Nazanin" pitchFamily="2" charset="-78"/>
            </a:endParaRPr>
          </a:p>
          <a:p>
            <a:pPr algn="r" rtl="1"/>
            <a:endParaRPr lang="en-US" sz="2000" dirty="0">
              <a:cs typeface="B Nazanin" pitchFamily="2" charset="-78"/>
            </a:endParaRPr>
          </a:p>
        </p:txBody>
      </p:sp>
      <p:graphicFrame>
        <p:nvGraphicFramePr>
          <p:cNvPr id="6" name="Object 2">
            <a:extLst>
              <a:ext uri="{FF2B5EF4-FFF2-40B4-BE49-F238E27FC236}">
                <a16:creationId xmlns:a16="http://schemas.microsoft.com/office/drawing/2014/main" id="{6FC6FE00-6B66-4415-9B79-D2A198EC4802}"/>
              </a:ext>
            </a:extLst>
          </p:cNvPr>
          <p:cNvGraphicFramePr>
            <a:graphicFrameLocks noChangeAspect="1"/>
          </p:cNvGraphicFramePr>
          <p:nvPr>
            <p:extLst>
              <p:ext uri="{D42A27DB-BD31-4B8C-83A1-F6EECF244321}">
                <p14:modId xmlns:p14="http://schemas.microsoft.com/office/powerpoint/2010/main" val="2589986930"/>
              </p:ext>
            </p:extLst>
          </p:nvPr>
        </p:nvGraphicFramePr>
        <p:xfrm>
          <a:off x="1039026" y="3568899"/>
          <a:ext cx="7453313" cy="904875"/>
        </p:xfrm>
        <a:graphic>
          <a:graphicData uri="http://schemas.openxmlformats.org/presentationml/2006/ole">
            <mc:AlternateContent xmlns:mc="http://schemas.openxmlformats.org/markup-compatibility/2006">
              <mc:Choice xmlns:v="urn:schemas-microsoft-com:vml" Requires="v">
                <p:oleObj name="Equation" r:id="rId2" imgW="3327120" imgH="406080" progId="Equation.3">
                  <p:embed/>
                </p:oleObj>
              </mc:Choice>
              <mc:Fallback>
                <p:oleObj name="Equation" r:id="rId2" imgW="3327120" imgH="406080" progId="Equation.3">
                  <p:embed/>
                  <p:pic>
                    <p:nvPicPr>
                      <p:cNvPr id="1536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26" y="3568899"/>
                        <a:ext cx="7453313"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0422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روزنه تابش</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11</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pic>
        <p:nvPicPr>
          <p:cNvPr id="9" name="Picture 8">
            <a:extLst>
              <a:ext uri="{FF2B5EF4-FFF2-40B4-BE49-F238E27FC236}">
                <a16:creationId xmlns:a16="http://schemas.microsoft.com/office/drawing/2014/main" id="{2DD98AD1-5AB3-43B7-B8CD-A7D2A022E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636" y="1949574"/>
            <a:ext cx="5663913" cy="4653226"/>
          </a:xfrm>
          <a:prstGeom prst="rect">
            <a:avLst/>
          </a:prstGeom>
        </p:spPr>
      </p:pic>
    </p:spTree>
    <p:extLst>
      <p:ext uri="{BB962C8B-B14F-4D97-AF65-F5344CB8AC3E}">
        <p14:creationId xmlns:p14="http://schemas.microsoft.com/office/powerpoint/2010/main" val="183515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روزنه تابش</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12</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fa-IR" sz="2000" dirty="0">
                <a:cs typeface="B Nazanin" pitchFamily="2" charset="-78"/>
              </a:rPr>
              <a:t>پاسخ این معادله برابر خواهد بود با :</a:t>
            </a:r>
            <a:endParaRPr lang="en-US" sz="2000" dirty="0">
              <a:cs typeface="B Nazanin" pitchFamily="2" charset="-78"/>
            </a:endParaRPr>
          </a:p>
        </p:txBody>
      </p:sp>
      <p:graphicFrame>
        <p:nvGraphicFramePr>
          <p:cNvPr id="5" name="Object 2">
            <a:extLst>
              <a:ext uri="{FF2B5EF4-FFF2-40B4-BE49-F238E27FC236}">
                <a16:creationId xmlns:a16="http://schemas.microsoft.com/office/drawing/2014/main" id="{CAEE4A8B-820C-490E-8D5B-F2BB5CA1E3FF}"/>
              </a:ext>
            </a:extLst>
          </p:cNvPr>
          <p:cNvGraphicFramePr>
            <a:graphicFrameLocks noChangeAspect="1"/>
          </p:cNvGraphicFramePr>
          <p:nvPr/>
        </p:nvGraphicFramePr>
        <p:xfrm>
          <a:off x="944563" y="2413000"/>
          <a:ext cx="1189037" cy="415925"/>
        </p:xfrm>
        <a:graphic>
          <a:graphicData uri="http://schemas.openxmlformats.org/presentationml/2006/ole">
            <mc:AlternateContent xmlns:mc="http://schemas.openxmlformats.org/markup-compatibility/2006">
              <mc:Choice xmlns:v="urn:schemas-microsoft-com:vml" Requires="v">
                <p:oleObj name="Equation" r:id="rId2" imgW="571252" imgH="203112" progId="Equation.3">
                  <p:embed/>
                </p:oleObj>
              </mc:Choice>
              <mc:Fallback>
                <p:oleObj name="Equation" r:id="rId2" imgW="571252" imgH="203112" progId="Equation.3">
                  <p:embed/>
                  <p:pic>
                    <p:nvPicPr>
                      <p:cNvPr id="1638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3" y="2413000"/>
                        <a:ext cx="1189037"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a:extLst>
              <a:ext uri="{FF2B5EF4-FFF2-40B4-BE49-F238E27FC236}">
                <a16:creationId xmlns:a16="http://schemas.microsoft.com/office/drawing/2014/main" id="{8EA438F4-E067-49D7-B0CF-03BEBA5D56D1}"/>
              </a:ext>
            </a:extLst>
          </p:cNvPr>
          <p:cNvGraphicFramePr>
            <a:graphicFrameLocks noChangeAspect="1"/>
          </p:cNvGraphicFramePr>
          <p:nvPr/>
        </p:nvGraphicFramePr>
        <p:xfrm>
          <a:off x="838200" y="3200400"/>
          <a:ext cx="1631950" cy="901700"/>
        </p:xfrm>
        <a:graphic>
          <a:graphicData uri="http://schemas.openxmlformats.org/presentationml/2006/ole">
            <mc:AlternateContent xmlns:mc="http://schemas.openxmlformats.org/markup-compatibility/2006">
              <mc:Choice xmlns:v="urn:schemas-microsoft-com:vml" Requires="v">
                <p:oleObj name="Equation" r:id="rId4" imgW="812447" imgH="444307" progId="Equation.3">
                  <p:embed/>
                </p:oleObj>
              </mc:Choice>
              <mc:Fallback>
                <p:oleObj name="Equation" r:id="rId4" imgW="812447" imgH="444307" progId="Equation.3">
                  <p:embed/>
                  <p:pic>
                    <p:nvPicPr>
                      <p:cNvPr id="1638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00400"/>
                        <a:ext cx="163195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a:extLst>
              <a:ext uri="{FF2B5EF4-FFF2-40B4-BE49-F238E27FC236}">
                <a16:creationId xmlns:a16="http://schemas.microsoft.com/office/drawing/2014/main" id="{EFCFB1B1-1316-414E-AD44-93FAD4E30683}"/>
              </a:ext>
            </a:extLst>
          </p:cNvPr>
          <p:cNvGraphicFramePr>
            <a:graphicFrameLocks noChangeAspect="1"/>
          </p:cNvGraphicFramePr>
          <p:nvPr/>
        </p:nvGraphicFramePr>
        <p:xfrm>
          <a:off x="800100" y="4254500"/>
          <a:ext cx="6880225" cy="1252538"/>
        </p:xfrm>
        <a:graphic>
          <a:graphicData uri="http://schemas.openxmlformats.org/presentationml/2006/ole">
            <mc:AlternateContent xmlns:mc="http://schemas.openxmlformats.org/markup-compatibility/2006">
              <mc:Choice xmlns:v="urn:schemas-microsoft-com:vml" Requires="v">
                <p:oleObj name="Equation" r:id="rId6" imgW="2654280" imgH="482400" progId="Equation.3">
                  <p:embed/>
                </p:oleObj>
              </mc:Choice>
              <mc:Fallback>
                <p:oleObj name="Equation" r:id="rId6" imgW="2654280" imgH="482400" progId="Equation.3">
                  <p:embed/>
                  <p:pic>
                    <p:nvPicPr>
                      <p:cNvPr id="1638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 y="4254500"/>
                        <a:ext cx="6880225" cy="125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136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روزنه تابش</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13</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10" name="Content Placeholder 2">
            <a:extLst>
              <a:ext uri="{FF2B5EF4-FFF2-40B4-BE49-F238E27FC236}">
                <a16:creationId xmlns:a16="http://schemas.microsoft.com/office/drawing/2014/main" id="{B3A56B03-CC9B-4FF1-8929-23F6BA1B4053}"/>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ar-SA" sz="2400" dirty="0">
                <a:cs typeface="B Nazanin" pitchFamily="2" charset="-78"/>
              </a:rPr>
              <a:t>اما در عمل این کاتد تا بی‌نهایت ادامه نداشته و دارای یک حد مشخص و محدود خواهد بود. فرض کنیم کاتد به ازای </a:t>
            </a:r>
            <a:r>
              <a:rPr lang="en-US" sz="2400" dirty="0">
                <a:cs typeface="B Nazanin" pitchFamily="2" charset="-78"/>
              </a:rPr>
              <a:t>y &lt; 0</a:t>
            </a:r>
            <a:r>
              <a:rPr lang="fa-IR" sz="2400" dirty="0">
                <a:cs typeface="B Nazanin" pitchFamily="2" charset="-78"/>
              </a:rPr>
              <a:t> تابش کرده ولی در </a:t>
            </a:r>
            <a:r>
              <a:rPr lang="en-US" sz="2400" dirty="0">
                <a:cs typeface="B Nazanin" pitchFamily="2" charset="-78"/>
              </a:rPr>
              <a:t>0</a:t>
            </a:r>
            <a:r>
              <a:rPr lang="fa-IR" sz="2400" dirty="0">
                <a:cs typeface="B Nazanin" pitchFamily="2" charset="-78"/>
              </a:rPr>
              <a:t> </a:t>
            </a:r>
            <a:r>
              <a:rPr lang="en-US" sz="2400" dirty="0">
                <a:cs typeface="B Nazanin" pitchFamily="2" charset="-78"/>
              </a:rPr>
              <a:t>y &gt;</a:t>
            </a:r>
            <a:r>
              <a:rPr lang="fa-IR" sz="2400" dirty="0">
                <a:cs typeface="B Nazanin" pitchFamily="2" charset="-78"/>
              </a:rPr>
              <a:t> تابش نداشته باشد تا صفحه </a:t>
            </a:r>
            <a:r>
              <a:rPr lang="en-US" sz="2400" dirty="0">
                <a:cs typeface="B Nazanin" pitchFamily="2" charset="-78"/>
              </a:rPr>
              <a:t>0</a:t>
            </a:r>
            <a:r>
              <a:rPr lang="fa-IR" sz="2400" dirty="0">
                <a:cs typeface="B Nazanin" pitchFamily="2" charset="-78"/>
              </a:rPr>
              <a:t> </a:t>
            </a:r>
            <a:r>
              <a:rPr lang="en-US" sz="2400" dirty="0">
                <a:cs typeface="B Nazanin" pitchFamily="2" charset="-78"/>
              </a:rPr>
              <a:t>y = </a:t>
            </a:r>
            <a:r>
              <a:rPr lang="fa-IR" sz="2400" dirty="0">
                <a:cs typeface="B Nazanin" pitchFamily="2" charset="-78"/>
              </a:rPr>
              <a:t> یک مرز باریکه باشد. در </a:t>
            </a:r>
            <a:r>
              <a:rPr lang="en-US" sz="2400" dirty="0">
                <a:cs typeface="B Nazanin" pitchFamily="2" charset="-78"/>
              </a:rPr>
              <a:t>0</a:t>
            </a:r>
            <a:r>
              <a:rPr lang="fa-IR" sz="2400" dirty="0">
                <a:cs typeface="B Nazanin" pitchFamily="2" charset="-78"/>
              </a:rPr>
              <a:t> </a:t>
            </a:r>
            <a:r>
              <a:rPr lang="en-US" sz="2400" dirty="0">
                <a:cs typeface="B Nazanin" pitchFamily="2" charset="-78"/>
              </a:rPr>
              <a:t>y &gt; </a:t>
            </a:r>
            <a:r>
              <a:rPr lang="fa-IR" sz="2400" dirty="0">
                <a:cs typeface="B Nazanin" pitchFamily="2" charset="-78"/>
              </a:rPr>
              <a:t>، پتانسیل باید در معادله لاپلاس صدق کند در حالیکه روی مرز 0 </a:t>
            </a:r>
            <a:r>
              <a:rPr lang="en-US" sz="2400" dirty="0">
                <a:cs typeface="B Nazanin" pitchFamily="2" charset="-78"/>
              </a:rPr>
              <a:t>y = </a:t>
            </a:r>
            <a:r>
              <a:rPr lang="fa-IR" sz="2400" dirty="0">
                <a:cs typeface="B Nazanin" pitchFamily="2" charset="-78"/>
              </a:rPr>
              <a:t>باید برابر با مقادیر به دست آمده از معادله 1 باشد. بدیهی است که یون‌های نزدیک لبه باریکه توسط یون‌های در عمق آن پس زده شده و بازشدگی باریکه را در ناحیه </a:t>
            </a:r>
            <a:r>
              <a:rPr lang="en-US" sz="2400" dirty="0">
                <a:cs typeface="B Nazanin" pitchFamily="2" charset="-78"/>
              </a:rPr>
              <a:t>0</a:t>
            </a:r>
            <a:r>
              <a:rPr lang="fa-IR" sz="2400" dirty="0">
                <a:cs typeface="B Nazanin" pitchFamily="2" charset="-78"/>
              </a:rPr>
              <a:t> </a:t>
            </a:r>
            <a:r>
              <a:rPr lang="en-US" sz="2400" dirty="0">
                <a:cs typeface="B Nazanin" pitchFamily="2" charset="-78"/>
              </a:rPr>
              <a:t>y &gt;</a:t>
            </a:r>
            <a:r>
              <a:rPr lang="fa-IR" sz="2400" dirty="0">
                <a:cs typeface="B Nazanin" pitchFamily="2" charset="-78"/>
              </a:rPr>
              <a:t> موجب خواهند شد. با دادن یک زاویه به سطح بدون تابش کاتد در </a:t>
            </a:r>
            <a:r>
              <a:rPr lang="en-US" sz="2400" dirty="0">
                <a:cs typeface="B Nazanin" pitchFamily="2" charset="-78"/>
              </a:rPr>
              <a:t>0</a:t>
            </a:r>
            <a:r>
              <a:rPr lang="fa-IR" sz="2400" dirty="0">
                <a:cs typeface="B Nazanin" pitchFamily="2" charset="-78"/>
              </a:rPr>
              <a:t> </a:t>
            </a:r>
            <a:r>
              <a:rPr lang="en-US" sz="2400" dirty="0">
                <a:cs typeface="B Nazanin" pitchFamily="2" charset="-78"/>
              </a:rPr>
              <a:t>y &gt;</a:t>
            </a:r>
            <a:r>
              <a:rPr lang="fa-IR" sz="2400" dirty="0">
                <a:cs typeface="B Nazanin" pitchFamily="2" charset="-78"/>
              </a:rPr>
              <a:t>، این تمایل به بازشدگی خنثی شده و یک باریکه موازی ایجاد خواهد شد</a:t>
            </a:r>
            <a:endParaRPr lang="en-US" sz="2400" dirty="0">
              <a:cs typeface="B Nazanin" pitchFamily="2" charset="-78"/>
            </a:endParaRPr>
          </a:p>
          <a:p>
            <a:pPr algn="r" rtl="1"/>
            <a:endParaRPr lang="en-US" sz="2400" dirty="0"/>
          </a:p>
        </p:txBody>
      </p:sp>
    </p:spTree>
    <p:extLst>
      <p:ext uri="{BB962C8B-B14F-4D97-AF65-F5344CB8AC3E}">
        <p14:creationId xmlns:p14="http://schemas.microsoft.com/office/powerpoint/2010/main" val="385748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روزنه تابش</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14</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pic>
        <p:nvPicPr>
          <p:cNvPr id="6" name="Picture 5">
            <a:extLst>
              <a:ext uri="{FF2B5EF4-FFF2-40B4-BE49-F238E27FC236}">
                <a16:creationId xmlns:a16="http://schemas.microsoft.com/office/drawing/2014/main" id="{F5C32EA4-D013-4FA4-91AC-8D2259723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44" y="1984526"/>
            <a:ext cx="5704844" cy="4686853"/>
          </a:xfrm>
          <a:prstGeom prst="rect">
            <a:avLst/>
          </a:prstGeom>
        </p:spPr>
      </p:pic>
    </p:spTree>
    <p:extLst>
      <p:ext uri="{BB962C8B-B14F-4D97-AF65-F5344CB8AC3E}">
        <p14:creationId xmlns:p14="http://schemas.microsoft.com/office/powerpoint/2010/main" val="70884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روزنه تابش</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15</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A7AB7FD9-688D-4C9F-BEDB-4E30F97B3E24}"/>
              </a:ext>
            </a:extLst>
          </p:cNvPr>
          <p:cNvSpPr txBox="1">
            <a:spLocks/>
          </p:cNvSpPr>
          <p:nvPr/>
        </p:nvSpPr>
        <p:spPr>
          <a:xfrm>
            <a:off x="435835" y="1726728"/>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fa-IR" sz="2400" dirty="0">
                <a:cs typeface="B Nazanin" pitchFamily="2" charset="-78"/>
              </a:rPr>
              <a:t>جواب معادله لاپلاس که مقادیر مورد انتظار را در مرز باریکه به دست خواهند داد برابر است با :</a:t>
            </a:r>
          </a:p>
          <a:p>
            <a:pPr algn="r" rtl="1"/>
            <a:endParaRPr lang="fa-IR" sz="2400" dirty="0">
              <a:cs typeface="B Nazanin" pitchFamily="2" charset="-78"/>
            </a:endParaRPr>
          </a:p>
          <a:p>
            <a:pPr algn="r" rtl="1"/>
            <a:endParaRPr lang="fa-IR" sz="2400" dirty="0">
              <a:cs typeface="B Nazanin" pitchFamily="2" charset="-78"/>
            </a:endParaRPr>
          </a:p>
          <a:p>
            <a:pPr algn="just" rtl="1">
              <a:lnSpc>
                <a:spcPct val="150000"/>
              </a:lnSpc>
            </a:pPr>
            <a:r>
              <a:rPr lang="fa-IR" sz="2400" dirty="0">
                <a:cs typeface="B Nazanin" pitchFamily="2" charset="-78"/>
              </a:rPr>
              <a:t>که در آن </a:t>
            </a:r>
            <a:r>
              <a:rPr lang="en-US" sz="2400" dirty="0">
                <a:cs typeface="B Nazanin" pitchFamily="2" charset="-78"/>
              </a:rPr>
              <a:t>r</a:t>
            </a:r>
            <a:r>
              <a:rPr lang="fa-IR" sz="2400" dirty="0">
                <a:cs typeface="B Nazanin" pitchFamily="2" charset="-78"/>
              </a:rPr>
              <a:t> و θ بردار‌های مختصات قطبی در همان دستگاه مختصات قبلی هستند . در نتیجه پتانسیل نه تنها در </a:t>
            </a:r>
            <a:r>
              <a:rPr lang="en-US" sz="2400" dirty="0">
                <a:cs typeface="B Nazanin" pitchFamily="2" charset="-78"/>
              </a:rPr>
              <a:t>0</a:t>
            </a:r>
            <a:r>
              <a:rPr lang="fa-IR" sz="2400" dirty="0">
                <a:cs typeface="B Nazanin" pitchFamily="2" charset="-78"/>
              </a:rPr>
              <a:t> </a:t>
            </a:r>
            <a:r>
              <a:rPr lang="en-US" sz="2400" dirty="0">
                <a:cs typeface="B Nazanin" pitchFamily="2" charset="-78"/>
              </a:rPr>
              <a:t>x =</a:t>
            </a:r>
            <a:r>
              <a:rPr lang="fa-IR" sz="2400" dirty="0">
                <a:cs typeface="B Nazanin" pitchFamily="2" charset="-78"/>
              </a:rPr>
              <a:t> که در            </a:t>
            </a:r>
            <a:r>
              <a:rPr lang="ar-SA" sz="2400" dirty="0">
                <a:cs typeface="B Nazanin" pitchFamily="2" charset="-78"/>
              </a:rPr>
              <a:t>نیز</a:t>
            </a:r>
            <a:r>
              <a:rPr lang="fa-IR" sz="2400" dirty="0">
                <a:cs typeface="B Nazanin" pitchFamily="2" charset="-78"/>
              </a:rPr>
              <a:t> </a:t>
            </a:r>
            <a:r>
              <a:rPr lang="ar-SA" sz="2400" dirty="0">
                <a:cs typeface="B Nazanin" pitchFamily="2" charset="-78"/>
              </a:rPr>
              <a:t>باید صفر شود. لذا زاویه θ که زاویه سطح بدون تابش کاتد یا همان روزنه تابش است برابر خواهد بود با :</a:t>
            </a:r>
            <a:endParaRPr lang="en-US" sz="2400" dirty="0">
              <a:cs typeface="B Nazanin" pitchFamily="2" charset="-78"/>
            </a:endParaRPr>
          </a:p>
          <a:p>
            <a:pPr algn="just" rtl="1"/>
            <a:endParaRPr lang="en-US" sz="2400" dirty="0">
              <a:cs typeface="B Nazanin" pitchFamily="2" charset="-78"/>
            </a:endParaRPr>
          </a:p>
          <a:p>
            <a:pPr algn="r" rtl="1"/>
            <a:endParaRPr lang="en-US" sz="2400" dirty="0"/>
          </a:p>
        </p:txBody>
      </p:sp>
      <p:graphicFrame>
        <p:nvGraphicFramePr>
          <p:cNvPr id="6" name="Object 2">
            <a:extLst>
              <a:ext uri="{FF2B5EF4-FFF2-40B4-BE49-F238E27FC236}">
                <a16:creationId xmlns:a16="http://schemas.microsoft.com/office/drawing/2014/main" id="{952513A4-EB05-4E91-959B-42CC08F26480}"/>
              </a:ext>
            </a:extLst>
          </p:cNvPr>
          <p:cNvGraphicFramePr>
            <a:graphicFrameLocks noChangeAspect="1"/>
          </p:cNvGraphicFramePr>
          <p:nvPr>
            <p:extLst>
              <p:ext uri="{D42A27DB-BD31-4B8C-83A1-F6EECF244321}">
                <p14:modId xmlns:p14="http://schemas.microsoft.com/office/powerpoint/2010/main" val="1821068011"/>
              </p:ext>
            </p:extLst>
          </p:nvPr>
        </p:nvGraphicFramePr>
        <p:xfrm>
          <a:off x="1254463" y="2519363"/>
          <a:ext cx="7107237" cy="909637"/>
        </p:xfrm>
        <a:graphic>
          <a:graphicData uri="http://schemas.openxmlformats.org/presentationml/2006/ole">
            <mc:AlternateContent xmlns:mc="http://schemas.openxmlformats.org/markup-compatibility/2006">
              <mc:Choice xmlns:v="urn:schemas-microsoft-com:vml" Requires="v">
                <p:oleObj name="Equation" r:id="rId2" imgW="3568680" imgH="457200" progId="Equation.3">
                  <p:embed/>
                </p:oleObj>
              </mc:Choice>
              <mc:Fallback>
                <p:oleObj name="Equation" r:id="rId2" imgW="3568680" imgH="457200" progId="Equation.3">
                  <p:embed/>
                  <p:pic>
                    <p:nvPicPr>
                      <p:cNvPr id="1741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463" y="2519363"/>
                        <a:ext cx="7107237"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a:extLst>
              <a:ext uri="{FF2B5EF4-FFF2-40B4-BE49-F238E27FC236}">
                <a16:creationId xmlns:a16="http://schemas.microsoft.com/office/drawing/2014/main" id="{78B1C646-E439-4FD7-BCD5-5E4AB7A6488D}"/>
              </a:ext>
            </a:extLst>
          </p:cNvPr>
          <p:cNvGraphicFramePr>
            <a:graphicFrameLocks noChangeAspect="1"/>
          </p:cNvGraphicFramePr>
          <p:nvPr>
            <p:extLst>
              <p:ext uri="{D42A27DB-BD31-4B8C-83A1-F6EECF244321}">
                <p14:modId xmlns:p14="http://schemas.microsoft.com/office/powerpoint/2010/main" val="3589229618"/>
              </p:ext>
            </p:extLst>
          </p:nvPr>
        </p:nvGraphicFramePr>
        <p:xfrm>
          <a:off x="3789701" y="4247054"/>
          <a:ext cx="866510" cy="635848"/>
        </p:xfrm>
        <a:graphic>
          <a:graphicData uri="http://schemas.openxmlformats.org/presentationml/2006/ole">
            <mc:AlternateContent xmlns:mc="http://schemas.openxmlformats.org/markup-compatibility/2006">
              <mc:Choice xmlns:v="urn:schemas-microsoft-com:vml" Requires="v">
                <p:oleObj name="Equation" r:id="rId4" imgW="533169" imgH="393529" progId="Equation.3">
                  <p:embed/>
                </p:oleObj>
              </mc:Choice>
              <mc:Fallback>
                <p:oleObj name="Equation" r:id="rId4" imgW="533169" imgH="393529" progId="Equation.3">
                  <p:embed/>
                  <p:pic>
                    <p:nvPicPr>
                      <p:cNvPr id="174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9701" y="4247054"/>
                        <a:ext cx="866510" cy="635848"/>
                      </a:xfrm>
                      <a:prstGeom prst="rect">
                        <a:avLst/>
                      </a:prstGeom>
                      <a:noFill/>
                    </p:spPr>
                  </p:pic>
                </p:oleObj>
              </mc:Fallback>
            </mc:AlternateContent>
          </a:graphicData>
        </a:graphic>
      </p:graphicFrame>
      <p:graphicFrame>
        <p:nvGraphicFramePr>
          <p:cNvPr id="9" name="Object 3">
            <a:extLst>
              <a:ext uri="{FF2B5EF4-FFF2-40B4-BE49-F238E27FC236}">
                <a16:creationId xmlns:a16="http://schemas.microsoft.com/office/drawing/2014/main" id="{3AD7F9CB-E5F7-4CA8-BA80-2D3066625F7E}"/>
              </a:ext>
            </a:extLst>
          </p:cNvPr>
          <p:cNvGraphicFramePr>
            <a:graphicFrameLocks noChangeAspect="1"/>
          </p:cNvGraphicFramePr>
          <p:nvPr>
            <p:extLst>
              <p:ext uri="{D42A27DB-BD31-4B8C-83A1-F6EECF244321}">
                <p14:modId xmlns:p14="http://schemas.microsoft.com/office/powerpoint/2010/main" val="3997630137"/>
              </p:ext>
            </p:extLst>
          </p:nvPr>
        </p:nvGraphicFramePr>
        <p:xfrm>
          <a:off x="1431982" y="5471520"/>
          <a:ext cx="2357719" cy="589786"/>
        </p:xfrm>
        <a:graphic>
          <a:graphicData uri="http://schemas.openxmlformats.org/presentationml/2006/ole">
            <mc:AlternateContent xmlns:mc="http://schemas.openxmlformats.org/markup-compatibility/2006">
              <mc:Choice xmlns:v="urn:schemas-microsoft-com:vml" Requires="v">
                <p:oleObj name="Equation" r:id="rId6" imgW="1244600" imgH="304800" progId="Equation.3">
                  <p:embed/>
                </p:oleObj>
              </mc:Choice>
              <mc:Fallback>
                <p:oleObj name="Equation" r:id="rId6" imgW="1244600" imgH="304800" progId="Equation.3">
                  <p:embed/>
                  <p:pic>
                    <p:nvPicPr>
                      <p:cNvPr id="1741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1982" y="5471520"/>
                        <a:ext cx="2357719" cy="589786"/>
                      </a:xfrm>
                      <a:prstGeom prst="rect">
                        <a:avLst/>
                      </a:prstGeom>
                      <a:noFill/>
                    </p:spPr>
                  </p:pic>
                </p:oleObj>
              </mc:Fallback>
            </mc:AlternateContent>
          </a:graphicData>
        </a:graphic>
      </p:graphicFrame>
    </p:spTree>
    <p:extLst>
      <p:ext uri="{BB962C8B-B14F-4D97-AF65-F5344CB8AC3E}">
        <p14:creationId xmlns:p14="http://schemas.microsoft.com/office/powerpoint/2010/main" val="64409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16</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pic>
        <p:nvPicPr>
          <p:cNvPr id="5" name="Picture 4">
            <a:extLst>
              <a:ext uri="{FF2B5EF4-FFF2-40B4-BE49-F238E27FC236}">
                <a16:creationId xmlns:a16="http://schemas.microsoft.com/office/drawing/2014/main" id="{2348EA96-D281-423C-8203-11417C7C3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63" y="2099697"/>
            <a:ext cx="6366050" cy="4076781"/>
          </a:xfrm>
          <a:prstGeom prst="rect">
            <a:avLst/>
          </a:prstGeom>
        </p:spPr>
      </p:pic>
    </p:spTree>
    <p:extLst>
      <p:ext uri="{BB962C8B-B14F-4D97-AF65-F5344CB8AC3E}">
        <p14:creationId xmlns:p14="http://schemas.microsoft.com/office/powerpoint/2010/main" val="4207026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17</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FF7AFA1C-0867-4B3F-9B5A-EDB1A4EAE4F5}"/>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ar-SA" sz="2400" dirty="0">
                <a:cs typeface="B Nazanin" pitchFamily="2" charset="-78"/>
              </a:rPr>
              <a:t>فرض كنيم معادله </a:t>
            </a:r>
            <a:r>
              <a:rPr lang="en-US" sz="2400" dirty="0">
                <a:cs typeface="B Nazanin" pitchFamily="2" charset="-78"/>
              </a:rPr>
              <a:t>y = Y(x)</a:t>
            </a:r>
            <a:r>
              <a:rPr lang="ar-SA" sz="2400" dirty="0">
                <a:cs typeface="B Nazanin" pitchFamily="2" charset="-78"/>
              </a:rPr>
              <a:t> در صفحه </a:t>
            </a:r>
            <a:r>
              <a:rPr lang="en-US" sz="2400" dirty="0" err="1">
                <a:cs typeface="B Nazanin" pitchFamily="2" charset="-78"/>
              </a:rPr>
              <a:t>xy</a:t>
            </a:r>
            <a:r>
              <a:rPr lang="ar-SA" sz="2400" dirty="0">
                <a:cs typeface="B Nazanin" pitchFamily="2" charset="-78"/>
              </a:rPr>
              <a:t> ، معادله مسير حركت در يك مرز باريكه باشد . اين طور فرض مي شود كه </a:t>
            </a:r>
            <a:r>
              <a:rPr lang="en-US" sz="2400" dirty="0">
                <a:cs typeface="B Nazanin" pitchFamily="2" charset="-78"/>
              </a:rPr>
              <a:t>0</a:t>
            </a:r>
            <a:r>
              <a:rPr lang="ar-SA" sz="2400" dirty="0">
                <a:cs typeface="B Nazanin" pitchFamily="2" charset="-78"/>
              </a:rPr>
              <a:t> </a:t>
            </a:r>
            <a:r>
              <a:rPr lang="en-US" sz="2400" dirty="0">
                <a:cs typeface="B Nazanin" pitchFamily="2" charset="-78"/>
              </a:rPr>
              <a:t>y = </a:t>
            </a:r>
            <a:r>
              <a:rPr lang="ar-SA" sz="2400" dirty="0">
                <a:cs typeface="B Nazanin" pitchFamily="2" charset="-78"/>
              </a:rPr>
              <a:t> نيز يك مسير حركت است و لبه ديگر باريكه نيز از معادله متقارن </a:t>
            </a:r>
            <a:r>
              <a:rPr lang="en-US" sz="2400" dirty="0">
                <a:cs typeface="B Nazanin" pitchFamily="2" charset="-78"/>
              </a:rPr>
              <a:t>y = -Y(x)</a:t>
            </a:r>
            <a:r>
              <a:rPr lang="ar-SA" sz="2400" dirty="0">
                <a:cs typeface="B Nazanin" pitchFamily="2" charset="-78"/>
              </a:rPr>
              <a:t> به دست مي آيد. در نتیجه مسير‌هاي مياني از معادله </a:t>
            </a:r>
            <a:r>
              <a:rPr lang="en-US" sz="2400" dirty="0">
                <a:cs typeface="B Nazanin" pitchFamily="2" charset="-78"/>
              </a:rPr>
              <a:t>y = </a:t>
            </a:r>
            <a:r>
              <a:rPr lang="en-US" sz="2400" dirty="0" err="1">
                <a:cs typeface="B Nazanin" pitchFamily="2" charset="-78"/>
              </a:rPr>
              <a:t>cY</a:t>
            </a:r>
            <a:r>
              <a:rPr lang="en-US" sz="2400" dirty="0">
                <a:cs typeface="B Nazanin" pitchFamily="2" charset="-78"/>
              </a:rPr>
              <a:t>(x)</a:t>
            </a:r>
            <a:r>
              <a:rPr lang="ar-SA" sz="2400" dirty="0">
                <a:cs typeface="B Nazanin" pitchFamily="2" charset="-78"/>
              </a:rPr>
              <a:t> به دست خواهند آمد . كه در آن </a:t>
            </a:r>
            <a:r>
              <a:rPr lang="en-US" sz="2400" dirty="0">
                <a:cs typeface="B Nazanin" pitchFamily="2" charset="-78"/>
              </a:rPr>
              <a:t>c</a:t>
            </a:r>
            <a:r>
              <a:rPr lang="ar-SA" sz="2400" dirty="0">
                <a:cs typeface="B Nazanin" pitchFamily="2" charset="-78"/>
              </a:rPr>
              <a:t> پارامتري است كه در فاصله </a:t>
            </a:r>
            <a:r>
              <a:rPr lang="fa-IR" sz="2400" dirty="0">
                <a:cs typeface="B Nazanin" pitchFamily="2" charset="-78"/>
              </a:rPr>
              <a:t>  </a:t>
            </a:r>
            <a:r>
              <a:rPr lang="ar-SA" sz="2400" dirty="0">
                <a:cs typeface="B Nazanin" pitchFamily="2" charset="-78"/>
              </a:rPr>
              <a:t> </a:t>
            </a:r>
            <a:r>
              <a:rPr lang="fa-IR" sz="2400" dirty="0">
                <a:cs typeface="B Nazanin" pitchFamily="2" charset="-78"/>
              </a:rPr>
              <a:t>          </a:t>
            </a:r>
            <a:r>
              <a:rPr lang="ar-SA" sz="2400" dirty="0">
                <a:cs typeface="B Nazanin" pitchFamily="2" charset="-78"/>
              </a:rPr>
              <a:t> </a:t>
            </a:r>
            <a:r>
              <a:rPr lang="en-US" sz="2400" dirty="0">
                <a:cs typeface="B Nazanin" pitchFamily="2" charset="-78"/>
              </a:rPr>
              <a:t>-1</a:t>
            </a:r>
            <a:r>
              <a:rPr lang="fa-IR" sz="2400" dirty="0">
                <a:cs typeface="B Nazanin" pitchFamily="2" charset="-78"/>
              </a:rPr>
              <a:t> تا </a:t>
            </a:r>
            <a:r>
              <a:rPr lang="en-US" sz="2400" dirty="0">
                <a:cs typeface="B Nazanin" pitchFamily="2" charset="-78"/>
              </a:rPr>
              <a:t>1</a:t>
            </a:r>
            <a:r>
              <a:rPr lang="fa-IR" sz="2400" dirty="0">
                <a:cs typeface="B Nazanin" pitchFamily="2" charset="-78"/>
              </a:rPr>
              <a:t> </a:t>
            </a:r>
            <a:r>
              <a:rPr lang="ar-SA" sz="2400" dirty="0">
                <a:cs typeface="B Nazanin" pitchFamily="2" charset="-78"/>
              </a:rPr>
              <a:t>تغيير مي كند . به علاوه ، فرض مي شود كه جريان بطور مساوي در سطح مقطع باريكه پخش شده است و چگالی جریان همه جا یکنواخت است.</a:t>
            </a:r>
            <a:endParaRPr lang="en-US" sz="2400" dirty="0">
              <a:cs typeface="B Nazanin" pitchFamily="2" charset="-78"/>
            </a:endParaRPr>
          </a:p>
        </p:txBody>
      </p:sp>
    </p:spTree>
    <p:extLst>
      <p:ext uri="{BB962C8B-B14F-4D97-AF65-F5344CB8AC3E}">
        <p14:creationId xmlns:p14="http://schemas.microsoft.com/office/powerpoint/2010/main" val="278509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18</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pic>
        <p:nvPicPr>
          <p:cNvPr id="6" name="Picture 5">
            <a:extLst>
              <a:ext uri="{FF2B5EF4-FFF2-40B4-BE49-F238E27FC236}">
                <a16:creationId xmlns:a16="http://schemas.microsoft.com/office/drawing/2014/main" id="{82386A3A-C12D-4475-B897-A58A80453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79" y="2044347"/>
            <a:ext cx="6601482" cy="4227550"/>
          </a:xfrm>
          <a:prstGeom prst="rect">
            <a:avLst/>
          </a:prstGeom>
        </p:spPr>
      </p:pic>
    </p:spTree>
    <p:extLst>
      <p:ext uri="{BB962C8B-B14F-4D97-AF65-F5344CB8AC3E}">
        <p14:creationId xmlns:p14="http://schemas.microsoft.com/office/powerpoint/2010/main" val="774038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19</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ar-SA" sz="2400" dirty="0">
                <a:cs typeface="B Nazanin" pitchFamily="2" charset="-78"/>
              </a:rPr>
              <a:t>اگر </a:t>
            </a:r>
            <a:r>
              <a:rPr lang="en-US" sz="2400" dirty="0">
                <a:cs typeface="B Nazanin" pitchFamily="2" charset="-78"/>
              </a:rPr>
              <a:t>V(</a:t>
            </a:r>
            <a:r>
              <a:rPr lang="en-US" sz="2400" dirty="0" err="1">
                <a:cs typeface="B Nazanin" pitchFamily="2" charset="-78"/>
              </a:rPr>
              <a:t>x,y</a:t>
            </a:r>
            <a:r>
              <a:rPr lang="en-US" sz="2400" dirty="0">
                <a:cs typeface="B Nazanin" pitchFamily="2" charset="-78"/>
              </a:rPr>
              <a:t>)</a:t>
            </a:r>
            <a:r>
              <a:rPr lang="ar-SA" sz="2400" dirty="0">
                <a:cs typeface="B Nazanin" pitchFamily="2" charset="-78"/>
              </a:rPr>
              <a:t> نمايانگر پتانسيل در</a:t>
            </a:r>
            <a:r>
              <a:rPr lang="fa-IR" dirty="0">
                <a:cs typeface="B Nazanin" pitchFamily="2" charset="-78"/>
              </a:rPr>
              <a:t>ون</a:t>
            </a:r>
            <a:r>
              <a:rPr lang="ar-SA" sz="2400" dirty="0">
                <a:cs typeface="B Nazanin" pitchFamily="2" charset="-78"/>
              </a:rPr>
              <a:t> باريكه با در نظر گرفتن اثرات بار فضايي باشد ، معادلات حركت براي يك يون با بار </a:t>
            </a:r>
            <a:r>
              <a:rPr lang="en-US" sz="2400" dirty="0">
                <a:cs typeface="B Nazanin" pitchFamily="2" charset="-78"/>
              </a:rPr>
              <a:t>e</a:t>
            </a:r>
            <a:r>
              <a:rPr lang="ar-SA" sz="2400" dirty="0">
                <a:cs typeface="B Nazanin" pitchFamily="2" charset="-78"/>
              </a:rPr>
              <a:t> و جرم </a:t>
            </a:r>
            <a:r>
              <a:rPr lang="en-US" sz="2400" dirty="0">
                <a:cs typeface="B Nazanin" pitchFamily="2" charset="-78"/>
              </a:rPr>
              <a:t>m</a:t>
            </a:r>
            <a:r>
              <a:rPr lang="ar-SA" sz="2400" dirty="0">
                <a:cs typeface="B Nazanin" pitchFamily="2" charset="-78"/>
              </a:rPr>
              <a:t> برابر خواهد بود با:</a:t>
            </a:r>
            <a:endParaRPr lang="en-US" sz="2400" dirty="0">
              <a:cs typeface="B Nazanin" pitchFamily="2" charset="-78"/>
            </a:endParaRPr>
          </a:p>
          <a:p>
            <a:pPr algn="just" rtl="1"/>
            <a:endParaRPr lang="en-US" sz="2400" dirty="0">
              <a:cs typeface="B Nazanin" pitchFamily="2" charset="-78"/>
            </a:endParaRPr>
          </a:p>
          <a:p>
            <a:pPr algn="just" rtl="1"/>
            <a:endParaRPr lang="en-US" sz="2400" dirty="0">
              <a:cs typeface="B Nazanin" pitchFamily="2" charset="-78"/>
            </a:endParaRPr>
          </a:p>
          <a:p>
            <a:pPr algn="just" rtl="1"/>
            <a:endParaRPr lang="en-US" sz="2400" dirty="0">
              <a:cs typeface="B Nazanin" pitchFamily="2" charset="-78"/>
            </a:endParaRPr>
          </a:p>
          <a:p>
            <a:pPr algn="just" rtl="1"/>
            <a:endParaRPr lang="en-US" sz="2400" dirty="0">
              <a:cs typeface="B Nazanin" pitchFamily="2" charset="-78"/>
            </a:endParaRPr>
          </a:p>
          <a:p>
            <a:pPr algn="just" rtl="1">
              <a:buNone/>
            </a:pPr>
            <a:r>
              <a:rPr lang="fa-IR" sz="2400" dirty="0">
                <a:cs typeface="B Nazanin" pitchFamily="2" charset="-78"/>
              </a:rPr>
              <a:t>که در آنها </a:t>
            </a:r>
            <a:r>
              <a:rPr lang="en-US" sz="2400" dirty="0">
                <a:cs typeface="B Nazanin" pitchFamily="2" charset="-78"/>
              </a:rPr>
              <a:t>m</a:t>
            </a:r>
            <a:r>
              <a:rPr lang="fa-IR" sz="2400" dirty="0">
                <a:cs typeface="B Nazanin" pitchFamily="2" charset="-78"/>
              </a:rPr>
              <a:t> بر حسب گرم ، </a:t>
            </a:r>
            <a:r>
              <a:rPr lang="en-US" sz="2400" dirty="0">
                <a:cs typeface="B Nazanin" pitchFamily="2" charset="-78"/>
              </a:rPr>
              <a:t>e</a:t>
            </a:r>
            <a:r>
              <a:rPr lang="fa-IR" sz="2400" dirty="0">
                <a:cs typeface="B Nazanin" pitchFamily="2" charset="-78"/>
              </a:rPr>
              <a:t> بر حسب استاکولن و </a:t>
            </a:r>
            <a:r>
              <a:rPr lang="en-US" sz="2400" dirty="0">
                <a:cs typeface="B Nazanin" pitchFamily="2" charset="-78"/>
              </a:rPr>
              <a:t>V</a:t>
            </a:r>
            <a:r>
              <a:rPr lang="fa-IR" sz="2400" dirty="0">
                <a:cs typeface="B Nazanin" pitchFamily="2" charset="-78"/>
              </a:rPr>
              <a:t> بر حسب کیلوولت است.</a:t>
            </a:r>
            <a:endParaRPr lang="en-US" sz="2400" dirty="0">
              <a:cs typeface="B Nazanin" pitchFamily="2" charset="-78"/>
            </a:endParaRPr>
          </a:p>
          <a:p>
            <a:pPr algn="just" rtl="1"/>
            <a:endParaRPr lang="en-US" sz="2400" dirty="0">
              <a:cs typeface="B Nazanin" pitchFamily="2" charset="-78"/>
            </a:endParaRPr>
          </a:p>
          <a:p>
            <a:pPr algn="just" rtl="1"/>
            <a:endParaRPr lang="en-US" sz="2400" dirty="0">
              <a:cs typeface="B Nazanin" pitchFamily="2" charset="-78"/>
            </a:endParaRPr>
          </a:p>
          <a:p>
            <a:pPr algn="r" rtl="1"/>
            <a:endParaRPr lang="en-US" sz="2400" dirty="0"/>
          </a:p>
        </p:txBody>
      </p:sp>
      <p:graphicFrame>
        <p:nvGraphicFramePr>
          <p:cNvPr id="6" name="Object 2">
            <a:extLst>
              <a:ext uri="{FF2B5EF4-FFF2-40B4-BE49-F238E27FC236}">
                <a16:creationId xmlns:a16="http://schemas.microsoft.com/office/drawing/2014/main" id="{A989C246-ACD3-49DB-AFBB-C21EA1FCB541}"/>
              </a:ext>
            </a:extLst>
          </p:cNvPr>
          <p:cNvGraphicFramePr>
            <a:graphicFrameLocks noChangeAspect="1"/>
          </p:cNvGraphicFramePr>
          <p:nvPr>
            <p:extLst>
              <p:ext uri="{D42A27DB-BD31-4B8C-83A1-F6EECF244321}">
                <p14:modId xmlns:p14="http://schemas.microsoft.com/office/powerpoint/2010/main" val="3121206223"/>
              </p:ext>
            </p:extLst>
          </p:nvPr>
        </p:nvGraphicFramePr>
        <p:xfrm>
          <a:off x="1231900" y="2997200"/>
          <a:ext cx="6680200" cy="1997075"/>
        </p:xfrm>
        <a:graphic>
          <a:graphicData uri="http://schemas.openxmlformats.org/presentationml/2006/ole">
            <mc:AlternateContent xmlns:mc="http://schemas.openxmlformats.org/markup-compatibility/2006">
              <mc:Choice xmlns:v="urn:schemas-microsoft-com:vml" Requires="v">
                <p:oleObj name="Equation" r:id="rId2" imgW="2984400" imgH="888840" progId="Equation.3">
                  <p:embed/>
                </p:oleObj>
              </mc:Choice>
              <mc:Fallback>
                <p:oleObj name="Equation" r:id="rId2" imgW="2984400" imgH="888840" progId="Equation.3">
                  <p:embed/>
                  <p:pic>
                    <p:nvPicPr>
                      <p:cNvPr id="1945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2997200"/>
                        <a:ext cx="6680200" cy="199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535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شتاب‌دهی به ذرات باردار با میدان الکترواستاتیک</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2</a:t>
            </a:fld>
            <a:endParaRPr lang="en-US" dirty="0"/>
          </a:p>
        </p:txBody>
      </p:sp>
      <p:pic>
        <p:nvPicPr>
          <p:cNvPr id="5" name="Picture 4">
            <a:extLst>
              <a:ext uri="{FF2B5EF4-FFF2-40B4-BE49-F238E27FC236}">
                <a16:creationId xmlns:a16="http://schemas.microsoft.com/office/drawing/2014/main" id="{07EE3D8A-7387-4083-8E19-2EA6D5E85067}"/>
              </a:ext>
            </a:extLst>
          </p:cNvPr>
          <p:cNvPicPr>
            <a:picLocks noChangeAspect="1"/>
          </p:cNvPicPr>
          <p:nvPr/>
        </p:nvPicPr>
        <p:blipFill>
          <a:blip r:embed="rId2"/>
          <a:stretch>
            <a:fillRect/>
          </a:stretch>
        </p:blipFill>
        <p:spPr>
          <a:xfrm>
            <a:off x="2062258" y="1897165"/>
            <a:ext cx="5019483" cy="4123791"/>
          </a:xfrm>
          <a:prstGeom prst="rect">
            <a:avLst/>
          </a:prstGeom>
        </p:spPr>
      </p:pic>
    </p:spTree>
    <p:extLst>
      <p:ext uri="{BB962C8B-B14F-4D97-AF65-F5344CB8AC3E}">
        <p14:creationId xmlns:p14="http://schemas.microsoft.com/office/powerpoint/2010/main" val="427179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20</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ar-SA" sz="2400" dirty="0">
                <a:cs typeface="B Nazanin" pitchFamily="2" charset="-78"/>
              </a:rPr>
              <a:t>اگر پتانسيل </a:t>
            </a:r>
            <a:r>
              <a:rPr lang="fa-IR" dirty="0">
                <a:cs typeface="B Nazanin" pitchFamily="2" charset="-78"/>
              </a:rPr>
              <a:t>بر روی</a:t>
            </a:r>
            <a:r>
              <a:rPr lang="ar-SA" sz="2400" dirty="0">
                <a:cs typeface="B Nazanin" pitchFamily="2" charset="-78"/>
              </a:rPr>
              <a:t> محور </a:t>
            </a:r>
            <a:r>
              <a:rPr lang="en-US" dirty="0">
                <a:cs typeface="B Nazanin" pitchFamily="2" charset="-78"/>
              </a:rPr>
              <a:t>x</a:t>
            </a:r>
            <a:r>
              <a:rPr lang="ar-SA" sz="2400" dirty="0">
                <a:cs typeface="B Nazanin" pitchFamily="2" charset="-78"/>
              </a:rPr>
              <a:t> را </a:t>
            </a:r>
            <a:r>
              <a:rPr lang="en-US" sz="1800" dirty="0">
                <a:effectLst/>
                <a:latin typeface="Times New Roman" panose="02020603050405020304" pitchFamily="18" charset="0"/>
                <a:ea typeface="Calibri" panose="020F0502020204030204" pitchFamily="34" charset="0"/>
                <a:cs typeface="Arial" panose="020B0604020202020204" pitchFamily="34" charset="0"/>
              </a:rPr>
              <a:t>V</a:t>
            </a:r>
            <a:r>
              <a:rPr lang="en-US" sz="1800" baseline="-25000" dirty="0">
                <a:effectLst/>
                <a:latin typeface="Times New Roman" panose="02020603050405020304" pitchFamily="18" charset="0"/>
                <a:ea typeface="Calibri" panose="020F0502020204030204" pitchFamily="34" charset="0"/>
                <a:cs typeface="Arial" panose="020B0604020202020204" pitchFamily="34" charset="0"/>
              </a:rPr>
              <a:t>0</a:t>
            </a:r>
            <a:r>
              <a:rPr lang="ar-SA" sz="2400" dirty="0">
                <a:cs typeface="B Nazanin" pitchFamily="2" charset="-78"/>
              </a:rPr>
              <a:t> بناميم ، يعني:</a:t>
            </a:r>
            <a:endParaRPr lang="en-US" sz="2400" dirty="0">
              <a:cs typeface="B Nazanin" pitchFamily="2" charset="-78"/>
            </a:endParaRPr>
          </a:p>
          <a:p>
            <a:pPr algn="r" rtl="1"/>
            <a:endParaRPr lang="en-US" sz="2400" dirty="0">
              <a:cs typeface="B Nazanin" pitchFamily="2" charset="-78"/>
            </a:endParaRPr>
          </a:p>
          <a:p>
            <a:pPr algn="r" rtl="1">
              <a:buNone/>
            </a:pPr>
            <a:r>
              <a:rPr lang="ar-SA" sz="2400" dirty="0">
                <a:cs typeface="B Nazanin" pitchFamily="2" charset="-78"/>
              </a:rPr>
              <a:t>در نتيجه ، به دليل تقارن نسبت به</a:t>
            </a:r>
            <a:r>
              <a:rPr lang="fa-IR" dirty="0">
                <a:cs typeface="B Nazanin" pitchFamily="2" charset="-78"/>
              </a:rPr>
              <a:t> </a:t>
            </a:r>
            <a:r>
              <a:rPr lang="en-US" dirty="0">
                <a:cs typeface="B Nazanin" pitchFamily="2" charset="-78"/>
              </a:rPr>
              <a:t>y = 0</a:t>
            </a:r>
            <a:r>
              <a:rPr lang="ar-SA" sz="2400" dirty="0">
                <a:cs typeface="B Nazanin" pitchFamily="2" charset="-78"/>
              </a:rPr>
              <a:t>، در </a:t>
            </a:r>
            <a:r>
              <a:rPr lang="en-US" sz="2400" dirty="0">
                <a:cs typeface="B Nazanin" pitchFamily="2" charset="-78"/>
              </a:rPr>
              <a:t>y = 0</a:t>
            </a:r>
            <a:r>
              <a:rPr lang="fa-IR" sz="2400" dirty="0">
                <a:cs typeface="B Nazanin" pitchFamily="2" charset="-78"/>
              </a:rPr>
              <a:t> </a:t>
            </a:r>
            <a:r>
              <a:rPr lang="ar-SA" sz="2400" dirty="0">
                <a:cs typeface="B Nazanin" pitchFamily="2" charset="-78"/>
              </a:rPr>
              <a:t>خواهيم داشت: </a:t>
            </a:r>
            <a:endParaRPr lang="en-US" sz="2400" dirty="0">
              <a:cs typeface="B Nazanin" pitchFamily="2" charset="-78"/>
            </a:endParaRPr>
          </a:p>
          <a:p>
            <a:pPr algn="r" rtl="1">
              <a:buNone/>
            </a:pPr>
            <a:endParaRPr lang="en-US" sz="2400" dirty="0">
              <a:cs typeface="B Nazanin" pitchFamily="2" charset="-78"/>
            </a:endParaRPr>
          </a:p>
          <a:p>
            <a:pPr algn="just" rtl="1">
              <a:buNone/>
            </a:pPr>
            <a:r>
              <a:rPr lang="fa-IR" sz="2400" dirty="0">
                <a:cs typeface="B Nazanin" pitchFamily="2" charset="-78"/>
              </a:rPr>
              <a:t>شرط پیرامحوری (باریک بودن باریکه, عدم گسترش زیاد در </a:t>
            </a:r>
            <a:r>
              <a:rPr lang="en-US" sz="2400" dirty="0">
                <a:cs typeface="B Nazanin" pitchFamily="2" charset="-78"/>
              </a:rPr>
              <a:t>y</a:t>
            </a:r>
            <a:r>
              <a:rPr lang="fa-IR" sz="2400" dirty="0">
                <a:cs typeface="B Nazanin" pitchFamily="2" charset="-78"/>
              </a:rPr>
              <a:t>)</a:t>
            </a:r>
            <a:r>
              <a:rPr lang="ar-SA" sz="2400" dirty="0">
                <a:cs typeface="B Nazanin" pitchFamily="2" charset="-78"/>
              </a:rPr>
              <a:t> به ما اجازه مي‌دهد كه پتانسيل را به شكل زير تخمين بزنيم:</a:t>
            </a:r>
            <a:endParaRPr lang="en-US" sz="2400" dirty="0">
              <a:cs typeface="B Nazanin" pitchFamily="2" charset="-78"/>
            </a:endParaRPr>
          </a:p>
          <a:p>
            <a:pPr algn="r" rtl="1"/>
            <a:endParaRPr lang="en-US" sz="2400" dirty="0"/>
          </a:p>
          <a:p>
            <a:pPr algn="r" rtl="1"/>
            <a:endParaRPr lang="en-US" sz="2400" dirty="0"/>
          </a:p>
        </p:txBody>
      </p:sp>
      <p:graphicFrame>
        <p:nvGraphicFramePr>
          <p:cNvPr id="6" name="Object 2">
            <a:extLst>
              <a:ext uri="{FF2B5EF4-FFF2-40B4-BE49-F238E27FC236}">
                <a16:creationId xmlns:a16="http://schemas.microsoft.com/office/drawing/2014/main" id="{C566801F-0075-4329-817F-89B134ABD0DC}"/>
              </a:ext>
            </a:extLst>
          </p:cNvPr>
          <p:cNvGraphicFramePr>
            <a:graphicFrameLocks noChangeAspect="1"/>
          </p:cNvGraphicFramePr>
          <p:nvPr>
            <p:extLst>
              <p:ext uri="{D42A27DB-BD31-4B8C-83A1-F6EECF244321}">
                <p14:modId xmlns:p14="http://schemas.microsoft.com/office/powerpoint/2010/main" val="1610279441"/>
              </p:ext>
            </p:extLst>
          </p:nvPr>
        </p:nvGraphicFramePr>
        <p:xfrm>
          <a:off x="588236" y="2651214"/>
          <a:ext cx="1982788" cy="465138"/>
        </p:xfrm>
        <a:graphic>
          <a:graphicData uri="http://schemas.openxmlformats.org/presentationml/2006/ole">
            <mc:AlternateContent xmlns:mc="http://schemas.openxmlformats.org/markup-compatibility/2006">
              <mc:Choice xmlns:v="urn:schemas-microsoft-com:vml" Requires="v">
                <p:oleObj name="Equation" r:id="rId2" imgW="952087" imgH="228501" progId="Equation.3">
                  <p:embed/>
                </p:oleObj>
              </mc:Choice>
              <mc:Fallback>
                <p:oleObj name="Equation" r:id="rId2" imgW="952087" imgH="228501" progId="Equation.3">
                  <p:embed/>
                  <p:pic>
                    <p:nvPicPr>
                      <p:cNvPr id="2048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36" y="2651214"/>
                        <a:ext cx="1982788"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a:extLst>
              <a:ext uri="{FF2B5EF4-FFF2-40B4-BE49-F238E27FC236}">
                <a16:creationId xmlns:a16="http://schemas.microsoft.com/office/drawing/2014/main" id="{4CC8B187-CFBE-4EEC-B556-AEA61D822F86}"/>
              </a:ext>
            </a:extLst>
          </p:cNvPr>
          <p:cNvGraphicFramePr>
            <a:graphicFrameLocks noChangeAspect="1"/>
          </p:cNvGraphicFramePr>
          <p:nvPr>
            <p:extLst>
              <p:ext uri="{D42A27DB-BD31-4B8C-83A1-F6EECF244321}">
                <p14:modId xmlns:p14="http://schemas.microsoft.com/office/powerpoint/2010/main" val="4056575969"/>
              </p:ext>
            </p:extLst>
          </p:nvPr>
        </p:nvGraphicFramePr>
        <p:xfrm>
          <a:off x="588236" y="3506406"/>
          <a:ext cx="1257656" cy="668910"/>
        </p:xfrm>
        <a:graphic>
          <a:graphicData uri="http://schemas.openxmlformats.org/presentationml/2006/ole">
            <mc:AlternateContent xmlns:mc="http://schemas.openxmlformats.org/markup-compatibility/2006">
              <mc:Choice xmlns:v="urn:schemas-microsoft-com:vml" Requires="v">
                <p:oleObj name="Equation" r:id="rId4" imgW="634725" imgH="330057" progId="Equation.3">
                  <p:embed/>
                </p:oleObj>
              </mc:Choice>
              <mc:Fallback>
                <p:oleObj name="Equation" r:id="rId4" imgW="634725" imgH="330057" progId="Equation.3">
                  <p:embed/>
                  <p:pic>
                    <p:nvPicPr>
                      <p:cNvPr id="204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236" y="3506406"/>
                        <a:ext cx="1257656" cy="668910"/>
                      </a:xfrm>
                      <a:prstGeom prst="rect">
                        <a:avLst/>
                      </a:prstGeom>
                      <a:noFill/>
                    </p:spPr>
                  </p:pic>
                </p:oleObj>
              </mc:Fallback>
            </mc:AlternateContent>
          </a:graphicData>
        </a:graphic>
      </p:graphicFrame>
      <p:graphicFrame>
        <p:nvGraphicFramePr>
          <p:cNvPr id="9" name="Object 4">
            <a:extLst>
              <a:ext uri="{FF2B5EF4-FFF2-40B4-BE49-F238E27FC236}">
                <a16:creationId xmlns:a16="http://schemas.microsoft.com/office/drawing/2014/main" id="{793ACA02-8BB2-4E87-A2C6-ADFE67DE4EA5}"/>
              </a:ext>
            </a:extLst>
          </p:cNvPr>
          <p:cNvGraphicFramePr>
            <a:graphicFrameLocks noChangeAspect="1"/>
          </p:cNvGraphicFramePr>
          <p:nvPr>
            <p:extLst>
              <p:ext uri="{D42A27DB-BD31-4B8C-83A1-F6EECF244321}">
                <p14:modId xmlns:p14="http://schemas.microsoft.com/office/powerpoint/2010/main" val="1198443564"/>
              </p:ext>
            </p:extLst>
          </p:nvPr>
        </p:nvGraphicFramePr>
        <p:xfrm>
          <a:off x="588236" y="4988045"/>
          <a:ext cx="6641506" cy="1075417"/>
        </p:xfrm>
        <a:graphic>
          <a:graphicData uri="http://schemas.openxmlformats.org/presentationml/2006/ole">
            <mc:AlternateContent xmlns:mc="http://schemas.openxmlformats.org/markup-compatibility/2006">
              <mc:Choice xmlns:v="urn:schemas-microsoft-com:vml" Requires="v">
                <p:oleObj name="Equation" r:id="rId6" imgW="3149280" imgH="507960" progId="Equation.3">
                  <p:embed/>
                </p:oleObj>
              </mc:Choice>
              <mc:Fallback>
                <p:oleObj name="Equation" r:id="rId6" imgW="3149280" imgH="507960" progId="Equation.3">
                  <p:embed/>
                  <p:pic>
                    <p:nvPicPr>
                      <p:cNvPr id="2048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236" y="4988045"/>
                        <a:ext cx="6641506" cy="1075417"/>
                      </a:xfrm>
                      <a:prstGeom prst="rect">
                        <a:avLst/>
                      </a:prstGeom>
                      <a:noFill/>
                    </p:spPr>
                  </p:pic>
                </p:oleObj>
              </mc:Fallback>
            </mc:AlternateContent>
          </a:graphicData>
        </a:graphic>
      </p:graphicFrame>
    </p:spTree>
    <p:extLst>
      <p:ext uri="{BB962C8B-B14F-4D97-AF65-F5344CB8AC3E}">
        <p14:creationId xmlns:p14="http://schemas.microsoft.com/office/powerpoint/2010/main" val="218543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21</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ar-SA" sz="2400" dirty="0">
                <a:cs typeface="B Nazanin" pitchFamily="2" charset="-78"/>
              </a:rPr>
              <a:t>لذا </a:t>
            </a:r>
            <a:r>
              <a:rPr lang="fa-IR" dirty="0">
                <a:cs typeface="B Nazanin" pitchFamily="2" charset="-78"/>
              </a:rPr>
              <a:t>معادله </a:t>
            </a:r>
            <a:r>
              <a:rPr lang="ar-SA" sz="2400" dirty="0">
                <a:cs typeface="B Nazanin" pitchFamily="2" charset="-78"/>
              </a:rPr>
              <a:t>حركت در جهت</a:t>
            </a:r>
            <a:r>
              <a:rPr lang="en-US" sz="2400" dirty="0">
                <a:cs typeface="B Nazanin" pitchFamily="2" charset="-78"/>
              </a:rPr>
              <a:t>x </a:t>
            </a:r>
            <a:r>
              <a:rPr lang="fa-IR" sz="2400" dirty="0">
                <a:cs typeface="B Nazanin" pitchFamily="2" charset="-78"/>
              </a:rPr>
              <a:t> </a:t>
            </a:r>
            <a:r>
              <a:rPr lang="ar-SA" sz="2400" dirty="0">
                <a:cs typeface="B Nazanin" pitchFamily="2" charset="-78"/>
              </a:rPr>
              <a:t>برابر خواهد بود با:</a:t>
            </a:r>
            <a:endParaRPr lang="en-US" sz="2400" dirty="0">
              <a:cs typeface="B Nazanin" pitchFamily="2" charset="-78"/>
            </a:endParaRPr>
          </a:p>
          <a:p>
            <a:pPr algn="r" rtl="1"/>
            <a:endParaRPr lang="en-US" sz="2400" dirty="0"/>
          </a:p>
          <a:p>
            <a:pPr algn="r" rtl="1"/>
            <a:endParaRPr lang="en-US" sz="2400" dirty="0"/>
          </a:p>
          <a:p>
            <a:pPr algn="r" rtl="1"/>
            <a:r>
              <a:rPr lang="ar-SA" sz="2400" dirty="0">
                <a:cs typeface="B Nazanin" pitchFamily="2" charset="-78"/>
              </a:rPr>
              <a:t>اگر از اين رابطه بر حسب </a:t>
            </a:r>
            <a:r>
              <a:rPr lang="en-US" sz="2400" dirty="0">
                <a:cs typeface="B Nazanin" pitchFamily="2" charset="-78"/>
              </a:rPr>
              <a:t>x</a:t>
            </a:r>
            <a:r>
              <a:rPr lang="ar-SA" sz="2400" dirty="0">
                <a:cs typeface="B Nazanin" pitchFamily="2" charset="-78"/>
              </a:rPr>
              <a:t> انتگرال بگيريم خواهيم داشت:</a:t>
            </a:r>
            <a:endParaRPr lang="en-US" sz="2400" dirty="0">
              <a:cs typeface="B Nazanin" pitchFamily="2" charset="-78"/>
            </a:endParaRPr>
          </a:p>
          <a:p>
            <a:pPr algn="r" rtl="1"/>
            <a:endParaRPr lang="en-US" sz="2400" dirty="0"/>
          </a:p>
          <a:p>
            <a:pPr algn="r" rtl="1"/>
            <a:endParaRPr lang="en-US" sz="2400" dirty="0"/>
          </a:p>
        </p:txBody>
      </p:sp>
      <p:graphicFrame>
        <p:nvGraphicFramePr>
          <p:cNvPr id="6" name="Object 2">
            <a:extLst>
              <a:ext uri="{FF2B5EF4-FFF2-40B4-BE49-F238E27FC236}">
                <a16:creationId xmlns:a16="http://schemas.microsoft.com/office/drawing/2014/main" id="{D8B15F05-C0C5-484A-B603-86E4B32E8F9D}"/>
              </a:ext>
            </a:extLst>
          </p:cNvPr>
          <p:cNvGraphicFramePr>
            <a:graphicFrameLocks noChangeAspect="1"/>
          </p:cNvGraphicFramePr>
          <p:nvPr>
            <p:extLst>
              <p:ext uri="{D42A27DB-BD31-4B8C-83A1-F6EECF244321}">
                <p14:modId xmlns:p14="http://schemas.microsoft.com/office/powerpoint/2010/main" val="1778613969"/>
              </p:ext>
            </p:extLst>
          </p:nvPr>
        </p:nvGraphicFramePr>
        <p:xfrm>
          <a:off x="1054100" y="2650502"/>
          <a:ext cx="7035800" cy="944563"/>
        </p:xfrm>
        <a:graphic>
          <a:graphicData uri="http://schemas.openxmlformats.org/presentationml/2006/ole">
            <mc:AlternateContent xmlns:mc="http://schemas.openxmlformats.org/markup-compatibility/2006">
              <mc:Choice xmlns:v="urn:schemas-microsoft-com:vml" Requires="v">
                <p:oleObj name="Equation" r:id="rId2" imgW="3162240" imgH="419040" progId="Equation.3">
                  <p:embed/>
                </p:oleObj>
              </mc:Choice>
              <mc:Fallback>
                <p:oleObj name="Equation" r:id="rId2" imgW="3162240" imgH="419040" progId="Equation.3">
                  <p:embed/>
                  <p:pic>
                    <p:nvPicPr>
                      <p:cNvPr id="2150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2650502"/>
                        <a:ext cx="70358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a:extLst>
              <a:ext uri="{FF2B5EF4-FFF2-40B4-BE49-F238E27FC236}">
                <a16:creationId xmlns:a16="http://schemas.microsoft.com/office/drawing/2014/main" id="{9D17A583-FF41-418B-AE0A-F23399F1B745}"/>
              </a:ext>
            </a:extLst>
          </p:cNvPr>
          <p:cNvGraphicFramePr>
            <a:graphicFrameLocks noChangeAspect="1"/>
          </p:cNvGraphicFramePr>
          <p:nvPr>
            <p:extLst>
              <p:ext uri="{D42A27DB-BD31-4B8C-83A1-F6EECF244321}">
                <p14:modId xmlns:p14="http://schemas.microsoft.com/office/powerpoint/2010/main" val="1255434971"/>
              </p:ext>
            </p:extLst>
          </p:nvPr>
        </p:nvGraphicFramePr>
        <p:xfrm>
          <a:off x="974725" y="4477025"/>
          <a:ext cx="7115175" cy="1085850"/>
        </p:xfrm>
        <a:graphic>
          <a:graphicData uri="http://schemas.openxmlformats.org/presentationml/2006/ole">
            <mc:AlternateContent xmlns:mc="http://schemas.openxmlformats.org/markup-compatibility/2006">
              <mc:Choice xmlns:v="urn:schemas-microsoft-com:vml" Requires="v">
                <p:oleObj name="Equation" r:id="rId4" imgW="3047760" imgH="469800" progId="Equation.3">
                  <p:embed/>
                </p:oleObj>
              </mc:Choice>
              <mc:Fallback>
                <p:oleObj name="Equation" r:id="rId4" imgW="3047760" imgH="469800" progId="Equation.3">
                  <p:embed/>
                  <p:pic>
                    <p:nvPicPr>
                      <p:cNvPr id="2150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 y="4477025"/>
                        <a:ext cx="7115175"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6094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22</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ar-SA" sz="2400" dirty="0">
                <a:cs typeface="B Nazanin" pitchFamily="2" charset="-78"/>
              </a:rPr>
              <a:t>و حرکت در راستای </a:t>
            </a:r>
            <a:r>
              <a:rPr lang="en-US" sz="2400" dirty="0">
                <a:cs typeface="B Nazanin" pitchFamily="2" charset="-78"/>
              </a:rPr>
              <a:t>y</a:t>
            </a:r>
            <a:r>
              <a:rPr lang="ar-SA" sz="2400" dirty="0">
                <a:cs typeface="B Nazanin" pitchFamily="2" charset="-78"/>
              </a:rPr>
              <a:t>:</a:t>
            </a:r>
            <a:endParaRPr lang="en-US" sz="2400" dirty="0">
              <a:cs typeface="B Nazanin" pitchFamily="2" charset="-78"/>
            </a:endParaRPr>
          </a:p>
          <a:p>
            <a:pPr algn="r" rtl="1"/>
            <a:endParaRPr lang="en-US" sz="2400" dirty="0">
              <a:cs typeface="B Nazanin" pitchFamily="2" charset="-78"/>
            </a:endParaRPr>
          </a:p>
          <a:p>
            <a:pPr algn="r" rtl="1"/>
            <a:endParaRPr lang="en-US" sz="2400" dirty="0">
              <a:cs typeface="B Nazanin" pitchFamily="2" charset="-78"/>
            </a:endParaRPr>
          </a:p>
          <a:p>
            <a:pPr algn="r" rtl="1"/>
            <a:r>
              <a:rPr lang="fa-IR" sz="2400" dirty="0">
                <a:cs typeface="B Nazanin" pitchFamily="2" charset="-78"/>
              </a:rPr>
              <a:t>با استفاده از معادله 8 ، عامل </a:t>
            </a:r>
            <a:r>
              <a:rPr lang="en-US" sz="2400" dirty="0">
                <a:cs typeface="B Nazanin" pitchFamily="2" charset="-78"/>
              </a:rPr>
              <a:t>t</a:t>
            </a:r>
            <a:r>
              <a:rPr lang="fa-IR" sz="2400" dirty="0">
                <a:cs typeface="B Nazanin" pitchFamily="2" charset="-78"/>
              </a:rPr>
              <a:t> را از معادله 9 حذف می‌کنیم:</a:t>
            </a:r>
            <a:endParaRPr lang="en-US" sz="2400" dirty="0">
              <a:cs typeface="B Nazanin" pitchFamily="2" charset="-78"/>
            </a:endParaRPr>
          </a:p>
          <a:p>
            <a:pPr algn="r" rtl="1"/>
            <a:endParaRPr lang="en-US" sz="2400" dirty="0">
              <a:cs typeface="B Nazanin" pitchFamily="2" charset="-78"/>
            </a:endParaRPr>
          </a:p>
          <a:p>
            <a:pPr algn="r" rtl="1"/>
            <a:endParaRPr lang="en-US" sz="2400" dirty="0"/>
          </a:p>
        </p:txBody>
      </p:sp>
      <p:graphicFrame>
        <p:nvGraphicFramePr>
          <p:cNvPr id="6" name="Object 2">
            <a:extLst>
              <a:ext uri="{FF2B5EF4-FFF2-40B4-BE49-F238E27FC236}">
                <a16:creationId xmlns:a16="http://schemas.microsoft.com/office/drawing/2014/main" id="{6922C727-5EDC-4532-A320-48EAC757D742}"/>
              </a:ext>
            </a:extLst>
          </p:cNvPr>
          <p:cNvGraphicFramePr>
            <a:graphicFrameLocks noChangeAspect="1"/>
          </p:cNvGraphicFramePr>
          <p:nvPr>
            <p:extLst>
              <p:ext uri="{D42A27DB-BD31-4B8C-83A1-F6EECF244321}">
                <p14:modId xmlns:p14="http://schemas.microsoft.com/office/powerpoint/2010/main" val="1795081298"/>
              </p:ext>
            </p:extLst>
          </p:nvPr>
        </p:nvGraphicFramePr>
        <p:xfrm>
          <a:off x="1187861" y="2536558"/>
          <a:ext cx="6768277" cy="1083631"/>
        </p:xfrm>
        <a:graphic>
          <a:graphicData uri="http://schemas.openxmlformats.org/presentationml/2006/ole">
            <mc:AlternateContent xmlns:mc="http://schemas.openxmlformats.org/markup-compatibility/2006">
              <mc:Choice xmlns:v="urn:schemas-microsoft-com:vml" Requires="v">
                <p:oleObj name="Equation" r:id="rId2" imgW="3213000" imgH="507960" progId="Equation.3">
                  <p:embed/>
                </p:oleObj>
              </mc:Choice>
              <mc:Fallback>
                <p:oleObj name="Equation" r:id="rId2" imgW="3213000" imgH="507960" progId="Equation.3">
                  <p:embed/>
                  <p:pic>
                    <p:nvPicPr>
                      <p:cNvPr id="2253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861" y="2536558"/>
                        <a:ext cx="6768277" cy="1083631"/>
                      </a:xfrm>
                      <a:prstGeom prst="rect">
                        <a:avLst/>
                      </a:prstGeom>
                      <a:noFill/>
                    </p:spPr>
                  </p:pic>
                </p:oleObj>
              </mc:Fallback>
            </mc:AlternateContent>
          </a:graphicData>
        </a:graphic>
      </p:graphicFrame>
      <p:graphicFrame>
        <p:nvGraphicFramePr>
          <p:cNvPr id="8" name="Object 3">
            <a:extLst>
              <a:ext uri="{FF2B5EF4-FFF2-40B4-BE49-F238E27FC236}">
                <a16:creationId xmlns:a16="http://schemas.microsoft.com/office/drawing/2014/main" id="{DC9EBB09-2B40-4343-8F09-D3B120295BD3}"/>
              </a:ext>
            </a:extLst>
          </p:cNvPr>
          <p:cNvGraphicFramePr>
            <a:graphicFrameLocks noChangeAspect="1"/>
          </p:cNvGraphicFramePr>
          <p:nvPr>
            <p:extLst>
              <p:ext uri="{D42A27DB-BD31-4B8C-83A1-F6EECF244321}">
                <p14:modId xmlns:p14="http://schemas.microsoft.com/office/powerpoint/2010/main" val="2704231512"/>
              </p:ext>
            </p:extLst>
          </p:nvPr>
        </p:nvGraphicFramePr>
        <p:xfrm>
          <a:off x="1187861" y="4417505"/>
          <a:ext cx="6768277" cy="1125530"/>
        </p:xfrm>
        <a:graphic>
          <a:graphicData uri="http://schemas.openxmlformats.org/presentationml/2006/ole">
            <mc:AlternateContent xmlns:mc="http://schemas.openxmlformats.org/markup-compatibility/2006">
              <mc:Choice xmlns:v="urn:schemas-microsoft-com:vml" Requires="v">
                <p:oleObj name="Equation" r:id="rId4" imgW="3187440" imgH="520560" progId="Equation.3">
                  <p:embed/>
                </p:oleObj>
              </mc:Choice>
              <mc:Fallback>
                <p:oleObj name="Equation" r:id="rId4" imgW="3187440" imgH="520560" progId="Equation.3">
                  <p:embed/>
                  <p:pic>
                    <p:nvPicPr>
                      <p:cNvPr id="225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861" y="4417505"/>
                        <a:ext cx="6768277" cy="1125530"/>
                      </a:xfrm>
                      <a:prstGeom prst="rect">
                        <a:avLst/>
                      </a:prstGeom>
                      <a:noFill/>
                    </p:spPr>
                  </p:pic>
                </p:oleObj>
              </mc:Fallback>
            </mc:AlternateContent>
          </a:graphicData>
        </a:graphic>
      </p:graphicFrame>
    </p:spTree>
    <p:extLst>
      <p:ext uri="{BB962C8B-B14F-4D97-AF65-F5344CB8AC3E}">
        <p14:creationId xmlns:p14="http://schemas.microsoft.com/office/powerpoint/2010/main" val="900780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23</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96782" y="1805954"/>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fa-IR" sz="2400" dirty="0">
                <a:cs typeface="B Nazanin" pitchFamily="2" charset="-78"/>
              </a:rPr>
              <a:t>با ساده سازی داریم:</a:t>
            </a:r>
          </a:p>
          <a:p>
            <a:pPr algn="r" rtl="1"/>
            <a:endParaRPr lang="fa-IR" sz="2400" dirty="0">
              <a:cs typeface="B Nazanin" pitchFamily="2" charset="-78"/>
            </a:endParaRPr>
          </a:p>
          <a:p>
            <a:pPr algn="r" rtl="1"/>
            <a:endParaRPr lang="fa-IR" sz="2400" dirty="0">
              <a:cs typeface="B Nazanin" pitchFamily="2" charset="-78"/>
            </a:endParaRPr>
          </a:p>
          <a:p>
            <a:pPr algn="r" rtl="1"/>
            <a:r>
              <a:rPr lang="fa-IR" sz="2400" dirty="0">
                <a:cs typeface="B Nazanin" pitchFamily="2" charset="-78"/>
              </a:rPr>
              <a:t>اگر </a:t>
            </a:r>
            <a:r>
              <a:rPr lang="en-US" sz="2400" dirty="0">
                <a:cs typeface="B Nazanin" pitchFamily="2" charset="-78"/>
              </a:rPr>
              <a:t>I</a:t>
            </a:r>
            <a:r>
              <a:rPr lang="fa-IR" sz="2400" dirty="0">
                <a:cs typeface="B Nazanin" pitchFamily="2" charset="-78"/>
              </a:rPr>
              <a:t> جریان کل باریکه باشد، چگالی جریان در </a:t>
            </a:r>
            <a:r>
              <a:rPr lang="en-US" sz="2400" dirty="0">
                <a:cs typeface="B Nazanin" pitchFamily="2" charset="-78"/>
              </a:rPr>
              <a:t>x</a:t>
            </a:r>
            <a:r>
              <a:rPr lang="fa-IR" sz="2400" dirty="0">
                <a:cs typeface="B Nazanin" pitchFamily="2" charset="-78"/>
              </a:rPr>
              <a:t> برابر خواهد بود با:</a:t>
            </a:r>
          </a:p>
          <a:p>
            <a:pPr algn="r" rtl="1"/>
            <a:endParaRPr lang="fa-IR" sz="2400" b="1" dirty="0">
              <a:cs typeface="B Nazanin" pitchFamily="2" charset="-78"/>
            </a:endParaRPr>
          </a:p>
          <a:p>
            <a:pPr algn="r" rtl="1"/>
            <a:endParaRPr lang="fa-IR" sz="2400" b="1" dirty="0">
              <a:cs typeface="B Nazanin" pitchFamily="2" charset="-78"/>
            </a:endParaRPr>
          </a:p>
          <a:p>
            <a:pPr algn="r" rtl="1"/>
            <a:r>
              <a:rPr lang="fa-IR" sz="2400" dirty="0">
                <a:cs typeface="B Nazanin" pitchFamily="2" charset="-78"/>
              </a:rPr>
              <a:t>لذا چگالی بار در </a:t>
            </a:r>
            <a:r>
              <a:rPr lang="en-US" sz="2400" dirty="0">
                <a:cs typeface="B Nazanin" pitchFamily="2" charset="-78"/>
              </a:rPr>
              <a:t>x</a:t>
            </a:r>
            <a:r>
              <a:rPr lang="fa-IR" sz="2400" dirty="0">
                <a:cs typeface="B Nazanin" pitchFamily="2" charset="-78"/>
              </a:rPr>
              <a:t> برابر خواهد شد با:</a:t>
            </a:r>
            <a:endParaRPr lang="en-US" sz="2400" dirty="0">
              <a:cs typeface="B Nazanin" pitchFamily="2" charset="-78"/>
            </a:endParaRPr>
          </a:p>
          <a:p>
            <a:pPr algn="r" rtl="1"/>
            <a:endParaRPr lang="en-US" sz="2400" dirty="0">
              <a:cs typeface="B Nazanin" pitchFamily="2" charset="-78"/>
            </a:endParaRPr>
          </a:p>
          <a:p>
            <a:pPr algn="r" rtl="1"/>
            <a:endParaRPr lang="en-US" sz="2400" dirty="0"/>
          </a:p>
        </p:txBody>
      </p:sp>
      <p:graphicFrame>
        <p:nvGraphicFramePr>
          <p:cNvPr id="6" name="Object 2">
            <a:extLst>
              <a:ext uri="{FF2B5EF4-FFF2-40B4-BE49-F238E27FC236}">
                <a16:creationId xmlns:a16="http://schemas.microsoft.com/office/drawing/2014/main" id="{1E9D9619-0C38-48E0-B3A3-609DEE845A62}"/>
              </a:ext>
            </a:extLst>
          </p:cNvPr>
          <p:cNvGraphicFramePr>
            <a:graphicFrameLocks noChangeAspect="1"/>
          </p:cNvGraphicFramePr>
          <p:nvPr>
            <p:extLst>
              <p:ext uri="{D42A27DB-BD31-4B8C-83A1-F6EECF244321}">
                <p14:modId xmlns:p14="http://schemas.microsoft.com/office/powerpoint/2010/main" val="1430455716"/>
              </p:ext>
            </p:extLst>
          </p:nvPr>
        </p:nvGraphicFramePr>
        <p:xfrm>
          <a:off x="816836" y="2315910"/>
          <a:ext cx="5566872" cy="882879"/>
        </p:xfrm>
        <a:graphic>
          <a:graphicData uri="http://schemas.openxmlformats.org/presentationml/2006/ole">
            <mc:AlternateContent xmlns:mc="http://schemas.openxmlformats.org/markup-compatibility/2006">
              <mc:Choice xmlns:v="urn:schemas-microsoft-com:vml" Requires="v">
                <p:oleObj name="Equation" r:id="rId2" imgW="3251160" imgH="507960" progId="Equation.3">
                  <p:embed/>
                </p:oleObj>
              </mc:Choice>
              <mc:Fallback>
                <p:oleObj name="Equation" r:id="rId2" imgW="3251160" imgH="507960" progId="Equation.3">
                  <p:embed/>
                  <p:pic>
                    <p:nvPicPr>
                      <p:cNvPr id="2355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36" y="2315910"/>
                        <a:ext cx="5566872" cy="882879"/>
                      </a:xfrm>
                      <a:prstGeom prst="rect">
                        <a:avLst/>
                      </a:prstGeom>
                      <a:noFill/>
                    </p:spPr>
                  </p:pic>
                </p:oleObj>
              </mc:Fallback>
            </mc:AlternateContent>
          </a:graphicData>
        </a:graphic>
      </p:graphicFrame>
      <p:graphicFrame>
        <p:nvGraphicFramePr>
          <p:cNvPr id="8" name="Object 3">
            <a:extLst>
              <a:ext uri="{FF2B5EF4-FFF2-40B4-BE49-F238E27FC236}">
                <a16:creationId xmlns:a16="http://schemas.microsoft.com/office/drawing/2014/main" id="{A6D8CAAA-52E6-44CC-A24C-8F0056539B41}"/>
              </a:ext>
            </a:extLst>
          </p:cNvPr>
          <p:cNvGraphicFramePr>
            <a:graphicFrameLocks noChangeAspect="1"/>
          </p:cNvGraphicFramePr>
          <p:nvPr>
            <p:extLst>
              <p:ext uri="{D42A27DB-BD31-4B8C-83A1-F6EECF244321}">
                <p14:modId xmlns:p14="http://schemas.microsoft.com/office/powerpoint/2010/main" val="1877025076"/>
              </p:ext>
            </p:extLst>
          </p:nvPr>
        </p:nvGraphicFramePr>
        <p:xfrm>
          <a:off x="816837" y="3876655"/>
          <a:ext cx="5566871" cy="794230"/>
        </p:xfrm>
        <a:graphic>
          <a:graphicData uri="http://schemas.openxmlformats.org/presentationml/2006/ole">
            <mc:AlternateContent xmlns:mc="http://schemas.openxmlformats.org/markup-compatibility/2006">
              <mc:Choice xmlns:v="urn:schemas-microsoft-com:vml" Requires="v">
                <p:oleObj name="Equation" r:id="rId4" imgW="3022560" imgH="431640" progId="Equation.3">
                  <p:embed/>
                </p:oleObj>
              </mc:Choice>
              <mc:Fallback>
                <p:oleObj name="Equation" r:id="rId4" imgW="3022560" imgH="431640" progId="Equation.3">
                  <p:embed/>
                  <p:pic>
                    <p:nvPicPr>
                      <p:cNvPr id="235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837" y="3876655"/>
                        <a:ext cx="5566871" cy="794230"/>
                      </a:xfrm>
                      <a:prstGeom prst="rect">
                        <a:avLst/>
                      </a:prstGeom>
                      <a:noFill/>
                    </p:spPr>
                  </p:pic>
                </p:oleObj>
              </mc:Fallback>
            </mc:AlternateContent>
          </a:graphicData>
        </a:graphic>
      </p:graphicFrame>
      <p:graphicFrame>
        <p:nvGraphicFramePr>
          <p:cNvPr id="9" name="Object 4">
            <a:extLst>
              <a:ext uri="{FF2B5EF4-FFF2-40B4-BE49-F238E27FC236}">
                <a16:creationId xmlns:a16="http://schemas.microsoft.com/office/drawing/2014/main" id="{3BF3E50A-8B50-4B3E-8DF4-37422CB1D85E}"/>
              </a:ext>
            </a:extLst>
          </p:cNvPr>
          <p:cNvGraphicFramePr>
            <a:graphicFrameLocks noChangeAspect="1"/>
          </p:cNvGraphicFramePr>
          <p:nvPr>
            <p:extLst>
              <p:ext uri="{D42A27DB-BD31-4B8C-83A1-F6EECF244321}">
                <p14:modId xmlns:p14="http://schemas.microsoft.com/office/powerpoint/2010/main" val="3836933763"/>
              </p:ext>
            </p:extLst>
          </p:nvPr>
        </p:nvGraphicFramePr>
        <p:xfrm>
          <a:off x="816836" y="5387020"/>
          <a:ext cx="6044381" cy="991427"/>
        </p:xfrm>
        <a:graphic>
          <a:graphicData uri="http://schemas.openxmlformats.org/presentationml/2006/ole">
            <mc:AlternateContent xmlns:mc="http://schemas.openxmlformats.org/markup-compatibility/2006">
              <mc:Choice xmlns:v="urn:schemas-microsoft-com:vml" Requires="v">
                <p:oleObj name="Equation" r:id="rId6" imgW="3809880" imgH="622080" progId="Equation.3">
                  <p:embed/>
                </p:oleObj>
              </mc:Choice>
              <mc:Fallback>
                <p:oleObj name="Equation" r:id="rId6" imgW="3809880" imgH="622080" progId="Equation.3">
                  <p:embed/>
                  <p:pic>
                    <p:nvPicPr>
                      <p:cNvPr id="2355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836" y="5387020"/>
                        <a:ext cx="6044381" cy="991427"/>
                      </a:xfrm>
                      <a:prstGeom prst="rect">
                        <a:avLst/>
                      </a:prstGeom>
                      <a:noFill/>
                    </p:spPr>
                  </p:pic>
                </p:oleObj>
              </mc:Fallback>
            </mc:AlternateContent>
          </a:graphicData>
        </a:graphic>
      </p:graphicFrame>
    </p:spTree>
    <p:extLst>
      <p:ext uri="{BB962C8B-B14F-4D97-AF65-F5344CB8AC3E}">
        <p14:creationId xmlns:p14="http://schemas.microsoft.com/office/powerpoint/2010/main" val="47402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24</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fa-IR" sz="2400" dirty="0">
                <a:cs typeface="B Nazanin" pitchFamily="2" charset="-78"/>
              </a:rPr>
              <a:t>لذا معادله پواسن برای پتانسیل برابر خواهد شد با:</a:t>
            </a:r>
          </a:p>
          <a:p>
            <a:pPr algn="r" rtl="1"/>
            <a:endParaRPr lang="fa-IR" sz="2400" dirty="0">
              <a:cs typeface="B Nazanin" pitchFamily="2" charset="-78"/>
            </a:endParaRPr>
          </a:p>
          <a:p>
            <a:pPr algn="r" rtl="1"/>
            <a:endParaRPr lang="fa-IR" sz="2400" dirty="0">
              <a:cs typeface="B Nazanin" pitchFamily="2" charset="-78"/>
            </a:endParaRPr>
          </a:p>
          <a:p>
            <a:pPr algn="r" rtl="1"/>
            <a:r>
              <a:rPr lang="fa-IR" sz="2400" dirty="0">
                <a:cs typeface="B Nazanin" pitchFamily="2" charset="-78"/>
              </a:rPr>
              <a:t>با استفاده از معادله 6 برای </a:t>
            </a:r>
            <a:r>
              <a:rPr lang="en-US" sz="2400" dirty="0">
                <a:cs typeface="B Nazanin" pitchFamily="2" charset="-78"/>
              </a:rPr>
              <a:t>0</a:t>
            </a:r>
            <a:r>
              <a:rPr lang="fa-IR" sz="2400" dirty="0">
                <a:cs typeface="B Nazanin" pitchFamily="2" charset="-78"/>
              </a:rPr>
              <a:t> </a:t>
            </a:r>
            <a:r>
              <a:rPr lang="en-US" sz="2400" dirty="0">
                <a:cs typeface="B Nazanin" pitchFamily="2" charset="-78"/>
              </a:rPr>
              <a:t>y =</a:t>
            </a:r>
            <a:r>
              <a:rPr lang="fa-IR" sz="2400" dirty="0">
                <a:cs typeface="B Nazanin" pitchFamily="2" charset="-78"/>
              </a:rPr>
              <a:t>  داریم:</a:t>
            </a:r>
            <a:endParaRPr lang="en-US" sz="2400" dirty="0">
              <a:cs typeface="B Nazanin" pitchFamily="2" charset="-78"/>
            </a:endParaRPr>
          </a:p>
          <a:p>
            <a:pPr algn="r" rtl="1"/>
            <a:endParaRPr lang="en-US" sz="2400" dirty="0">
              <a:cs typeface="B Nazanin" pitchFamily="2" charset="-78"/>
            </a:endParaRPr>
          </a:p>
          <a:p>
            <a:pPr algn="r" rtl="1"/>
            <a:endParaRPr lang="en-US" sz="2400" dirty="0">
              <a:cs typeface="B Nazanin" pitchFamily="2" charset="-78"/>
            </a:endParaRPr>
          </a:p>
          <a:p>
            <a:pPr algn="r" rtl="1"/>
            <a:endParaRPr lang="en-US" sz="2400" dirty="0"/>
          </a:p>
        </p:txBody>
      </p:sp>
      <p:graphicFrame>
        <p:nvGraphicFramePr>
          <p:cNvPr id="6" name="Object 2">
            <a:extLst>
              <a:ext uri="{FF2B5EF4-FFF2-40B4-BE49-F238E27FC236}">
                <a16:creationId xmlns:a16="http://schemas.microsoft.com/office/drawing/2014/main" id="{1986D785-5790-42C2-8D57-AF30464D7A2E}"/>
              </a:ext>
            </a:extLst>
          </p:cNvPr>
          <p:cNvGraphicFramePr>
            <a:graphicFrameLocks noChangeAspect="1"/>
          </p:cNvGraphicFramePr>
          <p:nvPr>
            <p:extLst>
              <p:ext uri="{D42A27DB-BD31-4B8C-83A1-F6EECF244321}">
                <p14:modId xmlns:p14="http://schemas.microsoft.com/office/powerpoint/2010/main" val="3240750072"/>
              </p:ext>
            </p:extLst>
          </p:nvPr>
        </p:nvGraphicFramePr>
        <p:xfrm>
          <a:off x="1280445" y="2659567"/>
          <a:ext cx="5701469" cy="996944"/>
        </p:xfrm>
        <a:graphic>
          <a:graphicData uri="http://schemas.openxmlformats.org/presentationml/2006/ole">
            <mc:AlternateContent xmlns:mc="http://schemas.openxmlformats.org/markup-compatibility/2006">
              <mc:Choice xmlns:v="urn:schemas-microsoft-com:vml" Requires="v">
                <p:oleObj name="Equation" r:id="rId2" imgW="3670200" imgH="647640" progId="Equation.3">
                  <p:embed/>
                </p:oleObj>
              </mc:Choice>
              <mc:Fallback>
                <p:oleObj name="Equation" r:id="rId2" imgW="3670200" imgH="647640" progId="Equation.3">
                  <p:embed/>
                  <p:pic>
                    <p:nvPicPr>
                      <p:cNvPr id="2457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445" y="2659567"/>
                        <a:ext cx="5701469" cy="996944"/>
                      </a:xfrm>
                      <a:prstGeom prst="rect">
                        <a:avLst/>
                      </a:prstGeom>
                      <a:noFill/>
                    </p:spPr>
                  </p:pic>
                </p:oleObj>
              </mc:Fallback>
            </mc:AlternateContent>
          </a:graphicData>
        </a:graphic>
      </p:graphicFrame>
      <p:graphicFrame>
        <p:nvGraphicFramePr>
          <p:cNvPr id="8" name="Object 3">
            <a:extLst>
              <a:ext uri="{FF2B5EF4-FFF2-40B4-BE49-F238E27FC236}">
                <a16:creationId xmlns:a16="http://schemas.microsoft.com/office/drawing/2014/main" id="{53C429F9-40D7-4015-A972-11180E045603}"/>
              </a:ext>
            </a:extLst>
          </p:cNvPr>
          <p:cNvGraphicFramePr>
            <a:graphicFrameLocks noChangeAspect="1"/>
          </p:cNvGraphicFramePr>
          <p:nvPr>
            <p:extLst>
              <p:ext uri="{D42A27DB-BD31-4B8C-83A1-F6EECF244321}">
                <p14:modId xmlns:p14="http://schemas.microsoft.com/office/powerpoint/2010/main" val="4069239423"/>
              </p:ext>
            </p:extLst>
          </p:nvPr>
        </p:nvGraphicFramePr>
        <p:xfrm>
          <a:off x="1280445" y="4372493"/>
          <a:ext cx="5687710" cy="704240"/>
        </p:xfrm>
        <a:graphic>
          <a:graphicData uri="http://schemas.openxmlformats.org/presentationml/2006/ole">
            <mc:AlternateContent xmlns:mc="http://schemas.openxmlformats.org/markup-compatibility/2006">
              <mc:Choice xmlns:v="urn:schemas-microsoft-com:vml" Requires="v">
                <p:oleObj name="Equation" r:id="rId4" imgW="3416040" imgH="419040" progId="Equation.3">
                  <p:embed/>
                </p:oleObj>
              </mc:Choice>
              <mc:Fallback>
                <p:oleObj name="Equation" r:id="rId4" imgW="3416040" imgH="419040" progId="Equation.3">
                  <p:embed/>
                  <p:pic>
                    <p:nvPicPr>
                      <p:cNvPr id="2457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445" y="4372493"/>
                        <a:ext cx="5687710" cy="704240"/>
                      </a:xfrm>
                      <a:prstGeom prst="rect">
                        <a:avLst/>
                      </a:prstGeom>
                      <a:noFill/>
                    </p:spPr>
                  </p:pic>
                </p:oleObj>
              </mc:Fallback>
            </mc:AlternateContent>
          </a:graphicData>
        </a:graphic>
      </p:graphicFrame>
    </p:spTree>
    <p:extLst>
      <p:ext uri="{BB962C8B-B14F-4D97-AF65-F5344CB8AC3E}">
        <p14:creationId xmlns:p14="http://schemas.microsoft.com/office/powerpoint/2010/main" val="3117173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25</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79690" y="2044873"/>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fa-IR" sz="2400" dirty="0">
                <a:cs typeface="B Nazanin" pitchFamily="2" charset="-78"/>
              </a:rPr>
              <a:t>لذا معادله پواسن برای </a:t>
            </a:r>
            <a:r>
              <a:rPr lang="en-US" sz="2400" dirty="0">
                <a:cs typeface="B Nazanin" pitchFamily="2" charset="-78"/>
              </a:rPr>
              <a:t>0</a:t>
            </a:r>
            <a:r>
              <a:rPr lang="fa-IR" sz="2400" dirty="0">
                <a:cs typeface="B Nazanin" pitchFamily="2" charset="-78"/>
              </a:rPr>
              <a:t> </a:t>
            </a:r>
            <a:r>
              <a:rPr lang="en-US" sz="2400" dirty="0">
                <a:cs typeface="B Nazanin" pitchFamily="2" charset="-78"/>
              </a:rPr>
              <a:t>y =</a:t>
            </a:r>
            <a:r>
              <a:rPr lang="fa-IR" sz="2400" dirty="0">
                <a:cs typeface="B Nazanin" pitchFamily="2" charset="-78"/>
              </a:rPr>
              <a:t> برابر خواهد شد با:</a:t>
            </a:r>
          </a:p>
          <a:p>
            <a:pPr algn="r" rtl="1"/>
            <a:endParaRPr lang="fa-IR" sz="2400" dirty="0">
              <a:cs typeface="B Nazanin" pitchFamily="2" charset="-78"/>
            </a:endParaRPr>
          </a:p>
          <a:p>
            <a:pPr algn="r" rtl="1"/>
            <a:endParaRPr lang="fa-IR" sz="2400" dirty="0">
              <a:cs typeface="B Nazanin" pitchFamily="2" charset="-78"/>
            </a:endParaRPr>
          </a:p>
          <a:p>
            <a:pPr algn="r" rtl="1"/>
            <a:endParaRPr lang="fa-IR" sz="2400" dirty="0">
              <a:cs typeface="B Nazanin" pitchFamily="2" charset="-78"/>
            </a:endParaRPr>
          </a:p>
          <a:p>
            <a:pPr algn="r" rtl="1"/>
            <a:r>
              <a:rPr lang="fa-IR" sz="2400" dirty="0">
                <a:cs typeface="B Nazanin" pitchFamily="2" charset="-78"/>
              </a:rPr>
              <a:t>که اجازه حذف عامل    </a:t>
            </a:r>
            <a:r>
              <a:rPr lang="ar-SA" sz="2400" dirty="0">
                <a:cs typeface="B Nazanin" pitchFamily="2" charset="-78"/>
              </a:rPr>
              <a:t> </a:t>
            </a:r>
            <a:r>
              <a:rPr lang="fa-IR" sz="2400" dirty="0">
                <a:cs typeface="B Nazanin" pitchFamily="2" charset="-78"/>
              </a:rPr>
              <a:t>         </a:t>
            </a:r>
            <a:r>
              <a:rPr lang="ar-SA" sz="2400" dirty="0">
                <a:cs typeface="B Nazanin" pitchFamily="2" charset="-78"/>
              </a:rPr>
              <a:t>را از معادله 11 می‌دهد:</a:t>
            </a:r>
            <a:endParaRPr lang="en-US" sz="2400" dirty="0">
              <a:cs typeface="B Nazanin" pitchFamily="2" charset="-78"/>
            </a:endParaRPr>
          </a:p>
          <a:p>
            <a:pPr algn="r" rtl="1"/>
            <a:endParaRPr lang="en-US" sz="2400" dirty="0">
              <a:cs typeface="B Nazanin" pitchFamily="2" charset="-78"/>
            </a:endParaRPr>
          </a:p>
          <a:p>
            <a:pPr algn="r" rtl="1"/>
            <a:endParaRPr lang="en-US" sz="2400" dirty="0"/>
          </a:p>
        </p:txBody>
      </p:sp>
      <p:graphicFrame>
        <p:nvGraphicFramePr>
          <p:cNvPr id="6" name="Object 2">
            <a:extLst>
              <a:ext uri="{FF2B5EF4-FFF2-40B4-BE49-F238E27FC236}">
                <a16:creationId xmlns:a16="http://schemas.microsoft.com/office/drawing/2014/main" id="{10990009-28E8-4C19-9E3B-2A9D78C3D0CC}"/>
              </a:ext>
            </a:extLst>
          </p:cNvPr>
          <p:cNvGraphicFramePr>
            <a:graphicFrameLocks noChangeAspect="1"/>
          </p:cNvGraphicFramePr>
          <p:nvPr>
            <p:extLst>
              <p:ext uri="{D42A27DB-BD31-4B8C-83A1-F6EECF244321}">
                <p14:modId xmlns:p14="http://schemas.microsoft.com/office/powerpoint/2010/main" val="2347817957"/>
              </p:ext>
            </p:extLst>
          </p:nvPr>
        </p:nvGraphicFramePr>
        <p:xfrm>
          <a:off x="920809" y="2732593"/>
          <a:ext cx="6530518" cy="982243"/>
        </p:xfrm>
        <a:graphic>
          <a:graphicData uri="http://schemas.openxmlformats.org/presentationml/2006/ole">
            <mc:AlternateContent xmlns:mc="http://schemas.openxmlformats.org/markup-compatibility/2006">
              <mc:Choice xmlns:v="urn:schemas-microsoft-com:vml" Requires="v">
                <p:oleObj name="Equation" r:id="rId2" imgW="4406760" imgH="660240" progId="Equation.3">
                  <p:embed/>
                </p:oleObj>
              </mc:Choice>
              <mc:Fallback>
                <p:oleObj name="Equation" r:id="rId2" imgW="4406760" imgH="660240" progId="Equation.3">
                  <p:embed/>
                  <p:pic>
                    <p:nvPicPr>
                      <p:cNvPr id="256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809" y="2732593"/>
                        <a:ext cx="6530518" cy="982243"/>
                      </a:xfrm>
                      <a:prstGeom prst="rect">
                        <a:avLst/>
                      </a:prstGeom>
                      <a:noFill/>
                    </p:spPr>
                  </p:pic>
                </p:oleObj>
              </mc:Fallback>
            </mc:AlternateContent>
          </a:graphicData>
        </a:graphic>
      </p:graphicFrame>
      <p:graphicFrame>
        <p:nvGraphicFramePr>
          <p:cNvPr id="8" name="Object 3">
            <a:extLst>
              <a:ext uri="{FF2B5EF4-FFF2-40B4-BE49-F238E27FC236}">
                <a16:creationId xmlns:a16="http://schemas.microsoft.com/office/drawing/2014/main" id="{0862C46E-EBB6-4A78-92AC-16F25F9F23E0}"/>
              </a:ext>
            </a:extLst>
          </p:cNvPr>
          <p:cNvGraphicFramePr>
            <a:graphicFrameLocks noChangeAspect="1"/>
          </p:cNvGraphicFramePr>
          <p:nvPr>
            <p:extLst>
              <p:ext uri="{D42A27DB-BD31-4B8C-83A1-F6EECF244321}">
                <p14:modId xmlns:p14="http://schemas.microsoft.com/office/powerpoint/2010/main" val="3411513494"/>
              </p:ext>
            </p:extLst>
          </p:nvPr>
        </p:nvGraphicFramePr>
        <p:xfrm>
          <a:off x="1149409" y="4958269"/>
          <a:ext cx="6210656" cy="1026224"/>
        </p:xfrm>
        <a:graphic>
          <a:graphicData uri="http://schemas.openxmlformats.org/presentationml/2006/ole">
            <mc:AlternateContent xmlns:mc="http://schemas.openxmlformats.org/markup-compatibility/2006">
              <mc:Choice xmlns:v="urn:schemas-microsoft-com:vml" Requires="v">
                <p:oleObj name="Equation" r:id="rId4" imgW="3835080" imgH="634680" progId="Equation.3">
                  <p:embed/>
                </p:oleObj>
              </mc:Choice>
              <mc:Fallback>
                <p:oleObj name="Equation" r:id="rId4" imgW="3835080" imgH="634680" progId="Equation.3">
                  <p:embed/>
                  <p:pic>
                    <p:nvPicPr>
                      <p:cNvPr id="2560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409" y="4958269"/>
                        <a:ext cx="6210656" cy="1026224"/>
                      </a:xfrm>
                      <a:prstGeom prst="rect">
                        <a:avLst/>
                      </a:prstGeom>
                      <a:noFill/>
                    </p:spPr>
                  </p:pic>
                </p:oleObj>
              </mc:Fallback>
            </mc:AlternateContent>
          </a:graphicData>
        </a:graphic>
      </p:graphicFrame>
      <p:graphicFrame>
        <p:nvGraphicFramePr>
          <p:cNvPr id="9" name="Object 4">
            <a:extLst>
              <a:ext uri="{FF2B5EF4-FFF2-40B4-BE49-F238E27FC236}">
                <a16:creationId xmlns:a16="http://schemas.microsoft.com/office/drawing/2014/main" id="{932B9C19-9027-490F-B3C3-6A90C436A07B}"/>
              </a:ext>
            </a:extLst>
          </p:cNvPr>
          <p:cNvGraphicFramePr>
            <a:graphicFrameLocks noChangeAspect="1"/>
          </p:cNvGraphicFramePr>
          <p:nvPr>
            <p:extLst>
              <p:ext uri="{D42A27DB-BD31-4B8C-83A1-F6EECF244321}">
                <p14:modId xmlns:p14="http://schemas.microsoft.com/office/powerpoint/2010/main" val="4149413651"/>
              </p:ext>
            </p:extLst>
          </p:nvPr>
        </p:nvGraphicFramePr>
        <p:xfrm>
          <a:off x="5805443" y="3962223"/>
          <a:ext cx="990600" cy="808037"/>
        </p:xfrm>
        <a:graphic>
          <a:graphicData uri="http://schemas.openxmlformats.org/presentationml/2006/ole">
            <mc:AlternateContent xmlns:mc="http://schemas.openxmlformats.org/markup-compatibility/2006">
              <mc:Choice xmlns:v="urn:schemas-microsoft-com:vml" Requires="v">
                <p:oleObj name="Equation" r:id="rId6" imgW="622030" imgH="507780" progId="Equation.3">
                  <p:embed/>
                </p:oleObj>
              </mc:Choice>
              <mc:Fallback>
                <p:oleObj name="Equation" r:id="rId6" imgW="622030" imgH="507780" progId="Equation.3">
                  <p:embed/>
                  <p:pic>
                    <p:nvPicPr>
                      <p:cNvPr id="2560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5443" y="3962223"/>
                        <a:ext cx="990600" cy="80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6262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26</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fa-IR" sz="2400" dirty="0">
                <a:cs typeface="B Nazanin" pitchFamily="2" charset="-78"/>
              </a:rPr>
              <a:t>اینک اگر </a:t>
            </a:r>
            <a:r>
              <a:rPr lang="en-US" sz="2400" dirty="0">
                <a:cs typeface="B Nazanin" pitchFamily="2" charset="-78"/>
              </a:rPr>
              <a:t>y=Y(x)</a:t>
            </a:r>
            <a:r>
              <a:rPr lang="fa-IR" sz="2400" dirty="0">
                <a:cs typeface="B Nazanin" pitchFamily="2" charset="-78"/>
              </a:rPr>
              <a:t> را به عنوان معادله مسیر مرزی باریکه در معادله فوق جایگزین کنیم، نتیجه یک معادله دیفرانسیل خواهد بود که معادله پتانسیل در راستای محور باریکه ،       ، </a:t>
            </a:r>
            <a:r>
              <a:rPr lang="fa-IR" dirty="0">
                <a:cs typeface="B Nazanin" pitchFamily="2" charset="-78"/>
              </a:rPr>
              <a:t>را نتیجه می‌دهد</a:t>
            </a:r>
            <a:r>
              <a:rPr lang="fa-IR" sz="2400" dirty="0">
                <a:cs typeface="B Nazanin" pitchFamily="2" charset="-78"/>
              </a:rPr>
              <a:t>:</a:t>
            </a:r>
          </a:p>
          <a:p>
            <a:pPr algn="just" rtl="1"/>
            <a:endParaRPr lang="fa-IR" sz="2400" dirty="0">
              <a:cs typeface="B Nazanin" pitchFamily="2" charset="-78"/>
            </a:endParaRPr>
          </a:p>
          <a:p>
            <a:pPr algn="just" rtl="1"/>
            <a:endParaRPr lang="fa-IR" sz="2400" dirty="0">
              <a:cs typeface="B Nazanin" pitchFamily="2" charset="-78"/>
            </a:endParaRPr>
          </a:p>
          <a:p>
            <a:pPr algn="just" rtl="1"/>
            <a:endParaRPr lang="fa-IR" sz="2400" dirty="0">
              <a:cs typeface="B Nazanin" pitchFamily="2" charset="-78"/>
            </a:endParaRPr>
          </a:p>
          <a:p>
            <a:pPr algn="just" rtl="1">
              <a:buNone/>
            </a:pPr>
            <a:r>
              <a:rPr lang="en-US" sz="2400" dirty="0">
                <a:cs typeface="B Nazanin" pitchFamily="2" charset="-78"/>
              </a:rPr>
              <a:t>	</a:t>
            </a:r>
            <a:r>
              <a:rPr lang="fa-IR" sz="2400" dirty="0">
                <a:cs typeface="B Nazanin" pitchFamily="2" charset="-78"/>
              </a:rPr>
              <a:t>که در آن همان طور که ذکر شد، </a:t>
            </a:r>
            <a:r>
              <a:rPr lang="en-US" sz="2400" dirty="0">
                <a:cs typeface="B Nazanin" pitchFamily="2" charset="-78"/>
              </a:rPr>
              <a:t>Y</a:t>
            </a:r>
            <a:r>
              <a:rPr lang="fa-IR" sz="2400" dirty="0">
                <a:cs typeface="B Nazanin" pitchFamily="2" charset="-78"/>
              </a:rPr>
              <a:t> بر حسب سانتیمتر، </a:t>
            </a:r>
            <a:r>
              <a:rPr lang="en-US" sz="2400" dirty="0">
                <a:cs typeface="B Nazanin" pitchFamily="2" charset="-78"/>
              </a:rPr>
              <a:t>I</a:t>
            </a:r>
            <a:r>
              <a:rPr lang="fa-IR" sz="2400" dirty="0">
                <a:cs typeface="B Nazanin" pitchFamily="2" charset="-78"/>
              </a:rPr>
              <a:t> بر حسب آمپر، </a:t>
            </a:r>
            <a:r>
              <a:rPr lang="en-US" sz="2400" dirty="0">
                <a:cs typeface="B Nazanin" pitchFamily="2" charset="-78"/>
              </a:rPr>
              <a:t>e</a:t>
            </a:r>
            <a:r>
              <a:rPr lang="fa-IR" sz="2400" dirty="0">
                <a:cs typeface="B Nazanin" pitchFamily="2" charset="-78"/>
              </a:rPr>
              <a:t> بر حسب ایستاکولن، </a:t>
            </a:r>
            <a:r>
              <a:rPr lang="en-US" sz="2400" dirty="0">
                <a:cs typeface="B Nazanin" pitchFamily="2" charset="-78"/>
              </a:rPr>
              <a:t>m</a:t>
            </a:r>
            <a:r>
              <a:rPr lang="fa-IR" sz="2400" dirty="0">
                <a:cs typeface="B Nazanin" pitchFamily="2" charset="-78"/>
              </a:rPr>
              <a:t> بر حسب گرم و </a:t>
            </a:r>
            <a:r>
              <a:rPr lang="en-US" sz="2400" dirty="0">
                <a:cs typeface="B Nazanin" pitchFamily="2" charset="-78"/>
              </a:rPr>
              <a:t>V</a:t>
            </a:r>
            <a:r>
              <a:rPr lang="fa-IR" sz="2400" dirty="0">
                <a:cs typeface="B Nazanin" pitchFamily="2" charset="-78"/>
              </a:rPr>
              <a:t> بر‌حسب کیلوولت است.</a:t>
            </a:r>
            <a:endParaRPr lang="en-US" sz="2400" dirty="0"/>
          </a:p>
        </p:txBody>
      </p:sp>
      <p:graphicFrame>
        <p:nvGraphicFramePr>
          <p:cNvPr id="6" name="Object 2">
            <a:extLst>
              <a:ext uri="{FF2B5EF4-FFF2-40B4-BE49-F238E27FC236}">
                <a16:creationId xmlns:a16="http://schemas.microsoft.com/office/drawing/2014/main" id="{7852CB0C-5E7F-4A9F-A17B-14834BE0A106}"/>
              </a:ext>
            </a:extLst>
          </p:cNvPr>
          <p:cNvGraphicFramePr>
            <a:graphicFrameLocks noChangeAspect="1"/>
          </p:cNvGraphicFramePr>
          <p:nvPr>
            <p:extLst>
              <p:ext uri="{D42A27DB-BD31-4B8C-83A1-F6EECF244321}">
                <p14:modId xmlns:p14="http://schemas.microsoft.com/office/powerpoint/2010/main" val="2586335315"/>
              </p:ext>
            </p:extLst>
          </p:nvPr>
        </p:nvGraphicFramePr>
        <p:xfrm>
          <a:off x="7434841" y="2885630"/>
          <a:ext cx="593725" cy="341312"/>
        </p:xfrm>
        <a:graphic>
          <a:graphicData uri="http://schemas.openxmlformats.org/presentationml/2006/ole">
            <mc:AlternateContent xmlns:mc="http://schemas.openxmlformats.org/markup-compatibility/2006">
              <mc:Choice xmlns:v="urn:schemas-microsoft-com:vml" Requires="v">
                <p:oleObj name="Equation" r:id="rId2" imgW="330120" imgH="190440" progId="Equation.3">
                  <p:embed/>
                </p:oleObj>
              </mc:Choice>
              <mc:Fallback>
                <p:oleObj name="Equation" r:id="rId2" imgW="330120" imgH="190440" progId="Equation.3">
                  <p:embed/>
                  <p:pic>
                    <p:nvPicPr>
                      <p:cNvPr id="266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841" y="2885630"/>
                        <a:ext cx="593725"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a:extLst>
              <a:ext uri="{FF2B5EF4-FFF2-40B4-BE49-F238E27FC236}">
                <a16:creationId xmlns:a16="http://schemas.microsoft.com/office/drawing/2014/main" id="{268F1D27-A84D-4759-B4A2-BB81F9B92D25}"/>
              </a:ext>
            </a:extLst>
          </p:cNvPr>
          <p:cNvGraphicFramePr>
            <a:graphicFrameLocks noChangeAspect="1"/>
          </p:cNvGraphicFramePr>
          <p:nvPr>
            <p:extLst>
              <p:ext uri="{D42A27DB-BD31-4B8C-83A1-F6EECF244321}">
                <p14:modId xmlns:p14="http://schemas.microsoft.com/office/powerpoint/2010/main" val="2826934291"/>
              </p:ext>
            </p:extLst>
          </p:nvPr>
        </p:nvGraphicFramePr>
        <p:xfrm>
          <a:off x="830523" y="3623362"/>
          <a:ext cx="7939088" cy="1020762"/>
        </p:xfrm>
        <a:graphic>
          <a:graphicData uri="http://schemas.openxmlformats.org/presentationml/2006/ole">
            <mc:AlternateContent xmlns:mc="http://schemas.openxmlformats.org/markup-compatibility/2006">
              <mc:Choice xmlns:v="urn:schemas-microsoft-com:vml" Requires="v">
                <p:oleObj name="Equation" r:id="rId4" imgW="4838400" imgH="622080" progId="Equation.3">
                  <p:embed/>
                </p:oleObj>
              </mc:Choice>
              <mc:Fallback>
                <p:oleObj name="Equation" r:id="rId4" imgW="4838400" imgH="622080" progId="Equation.3">
                  <p:embed/>
                  <p:pic>
                    <p:nvPicPr>
                      <p:cNvPr id="266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23" y="3623362"/>
                        <a:ext cx="7939088" cy="1020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269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27</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fa-IR" sz="2400" dirty="0">
                <a:cs typeface="B Nazanin" pitchFamily="2" charset="-78"/>
              </a:rPr>
              <a:t>یک شرط اولیه برای حل این معادله              است (پتانسیل در کاتد را برابر صفر در نظر می‌گیریم). شرط اولیه دیگر شیب تغییرات پتانسیل در راستای محور باریکه در نقطه صفر است که مقدار آن پتانسیل حداکثر و در نتیجه انرژی نهایی باریکه در محل تمرکز را تعیین می‌کند و انتخاب آن بستگی به مقدار این انرژی دارد.</a:t>
            </a:r>
            <a:endParaRPr lang="en-US" sz="2400" dirty="0">
              <a:cs typeface="B Nazanin" pitchFamily="2" charset="-78"/>
            </a:endParaRPr>
          </a:p>
        </p:txBody>
      </p:sp>
      <p:graphicFrame>
        <p:nvGraphicFramePr>
          <p:cNvPr id="6" name="Object 2">
            <a:extLst>
              <a:ext uri="{FF2B5EF4-FFF2-40B4-BE49-F238E27FC236}">
                <a16:creationId xmlns:a16="http://schemas.microsoft.com/office/drawing/2014/main" id="{CAFDBE57-3FE4-4402-885D-F2A446CE2CBC}"/>
              </a:ext>
            </a:extLst>
          </p:cNvPr>
          <p:cNvGraphicFramePr>
            <a:graphicFrameLocks noChangeAspect="1"/>
          </p:cNvGraphicFramePr>
          <p:nvPr>
            <p:extLst>
              <p:ext uri="{D42A27DB-BD31-4B8C-83A1-F6EECF244321}">
                <p14:modId xmlns:p14="http://schemas.microsoft.com/office/powerpoint/2010/main" val="2936822073"/>
              </p:ext>
            </p:extLst>
          </p:nvPr>
        </p:nvGraphicFramePr>
        <p:xfrm>
          <a:off x="4266852" y="2136926"/>
          <a:ext cx="1049337" cy="393700"/>
        </p:xfrm>
        <a:graphic>
          <a:graphicData uri="http://schemas.openxmlformats.org/presentationml/2006/ole">
            <mc:AlternateContent xmlns:mc="http://schemas.openxmlformats.org/markup-compatibility/2006">
              <mc:Choice xmlns:v="urn:schemas-microsoft-com:vml" Requires="v">
                <p:oleObj name="Equation" r:id="rId2" imgW="609600" imgH="228600" progId="Equation.3">
                  <p:embed/>
                </p:oleObj>
              </mc:Choice>
              <mc:Fallback>
                <p:oleObj name="Equation" r:id="rId2" imgW="609600" imgH="228600" progId="Equation.3">
                  <p:embed/>
                  <p:pic>
                    <p:nvPicPr>
                      <p:cNvPr id="2765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852" y="2136926"/>
                        <a:ext cx="1049337"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76534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28</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284501" y="2136926"/>
            <a:ext cx="8727398"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fa-IR" sz="2400" dirty="0">
                <a:cs typeface="B Nazanin" pitchFamily="2" charset="-78"/>
              </a:rPr>
              <a:t>پس از به دست آوردن         ، برای به دست آوردن پتانسیل روی مرز باریکه، عبارت</a:t>
            </a:r>
          </a:p>
          <a:p>
            <a:pPr algn="just" rtl="1"/>
            <a:endParaRPr lang="fa-IR" sz="600" dirty="0">
              <a:cs typeface="B Nazanin" pitchFamily="2" charset="-78"/>
            </a:endParaRPr>
          </a:p>
          <a:p>
            <a:pPr algn="just" rtl="1">
              <a:buNone/>
            </a:pPr>
            <a:r>
              <a:rPr lang="fa-IR" sz="2400" dirty="0">
                <a:cs typeface="B Nazanin" pitchFamily="2" charset="-78"/>
              </a:rPr>
              <a:t>   </a:t>
            </a:r>
            <a:r>
              <a:rPr lang="ar-SA" sz="2400" dirty="0">
                <a:cs typeface="B Nazanin" pitchFamily="2" charset="-78"/>
              </a:rPr>
              <a:t>را از معادله 16 در 6 جاگذاری می‌کنیم و </a:t>
            </a:r>
            <a:r>
              <a:rPr lang="en-US" sz="2400" dirty="0">
                <a:cs typeface="B Nazanin" pitchFamily="2" charset="-78"/>
              </a:rPr>
              <a:t>y=Y(x)</a:t>
            </a:r>
            <a:r>
              <a:rPr lang="fa-IR" sz="2400" dirty="0">
                <a:cs typeface="B Nazanin" pitchFamily="2" charset="-78"/>
              </a:rPr>
              <a:t> را نیز در معادله نهایی به دست آمده قرار می‌دهیم:</a:t>
            </a:r>
            <a:endParaRPr lang="en-US" sz="2400" dirty="0">
              <a:cs typeface="B Nazanin" pitchFamily="2" charset="-78"/>
            </a:endParaRPr>
          </a:p>
        </p:txBody>
      </p:sp>
      <p:graphicFrame>
        <p:nvGraphicFramePr>
          <p:cNvPr id="6" name="Object 2">
            <a:extLst>
              <a:ext uri="{FF2B5EF4-FFF2-40B4-BE49-F238E27FC236}">
                <a16:creationId xmlns:a16="http://schemas.microsoft.com/office/drawing/2014/main" id="{238F0AA0-3129-4FF1-8321-D3493C46F366}"/>
              </a:ext>
            </a:extLst>
          </p:cNvPr>
          <p:cNvGraphicFramePr>
            <a:graphicFrameLocks noChangeAspect="1"/>
          </p:cNvGraphicFramePr>
          <p:nvPr>
            <p:extLst>
              <p:ext uri="{D42A27DB-BD31-4B8C-83A1-F6EECF244321}">
                <p14:modId xmlns:p14="http://schemas.microsoft.com/office/powerpoint/2010/main" val="3866131346"/>
              </p:ext>
            </p:extLst>
          </p:nvPr>
        </p:nvGraphicFramePr>
        <p:xfrm>
          <a:off x="5970125" y="2179656"/>
          <a:ext cx="593725" cy="341312"/>
        </p:xfrm>
        <a:graphic>
          <a:graphicData uri="http://schemas.openxmlformats.org/presentationml/2006/ole">
            <mc:AlternateContent xmlns:mc="http://schemas.openxmlformats.org/markup-compatibility/2006">
              <mc:Choice xmlns:v="urn:schemas-microsoft-com:vml" Requires="v">
                <p:oleObj name="Equation" r:id="rId2" imgW="330120" imgH="190440" progId="Equation.3">
                  <p:embed/>
                </p:oleObj>
              </mc:Choice>
              <mc:Fallback>
                <p:oleObj name="Equation" r:id="rId2" imgW="330120" imgH="190440" progId="Equation.3">
                  <p:embed/>
                  <p:pic>
                    <p:nvPicPr>
                      <p:cNvPr id="6" name="Object 2">
                        <a:extLst>
                          <a:ext uri="{FF2B5EF4-FFF2-40B4-BE49-F238E27FC236}">
                            <a16:creationId xmlns:a16="http://schemas.microsoft.com/office/drawing/2014/main" id="{7852CB0C-5E7F-4A9F-A17B-14834BE0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125" y="2179656"/>
                        <a:ext cx="593725"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a:extLst>
              <a:ext uri="{FF2B5EF4-FFF2-40B4-BE49-F238E27FC236}">
                <a16:creationId xmlns:a16="http://schemas.microsoft.com/office/drawing/2014/main" id="{1F8BE7DD-6FC9-49B2-8BB6-DEFB359AD73C}"/>
              </a:ext>
            </a:extLst>
          </p:cNvPr>
          <p:cNvGraphicFramePr>
            <a:graphicFrameLocks noChangeAspect="1"/>
          </p:cNvGraphicFramePr>
          <p:nvPr>
            <p:extLst>
              <p:ext uri="{D42A27DB-BD31-4B8C-83A1-F6EECF244321}">
                <p14:modId xmlns:p14="http://schemas.microsoft.com/office/powerpoint/2010/main" val="3781560872"/>
              </p:ext>
            </p:extLst>
          </p:nvPr>
        </p:nvGraphicFramePr>
        <p:xfrm>
          <a:off x="283436" y="2068770"/>
          <a:ext cx="857588" cy="698340"/>
        </p:xfrm>
        <a:graphic>
          <a:graphicData uri="http://schemas.openxmlformats.org/presentationml/2006/ole">
            <mc:AlternateContent xmlns:mc="http://schemas.openxmlformats.org/markup-compatibility/2006">
              <mc:Choice xmlns:v="urn:schemas-microsoft-com:vml" Requires="v">
                <p:oleObj name="Equation" r:id="rId4" imgW="622030" imgH="507780" progId="Equation.3">
                  <p:embed/>
                </p:oleObj>
              </mc:Choice>
              <mc:Fallback>
                <p:oleObj name="Equation" r:id="rId4" imgW="622030" imgH="507780" progId="Equation.3">
                  <p:embed/>
                  <p:pic>
                    <p:nvPicPr>
                      <p:cNvPr id="286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436" y="2068770"/>
                        <a:ext cx="857588" cy="698340"/>
                      </a:xfrm>
                      <a:prstGeom prst="rect">
                        <a:avLst/>
                      </a:prstGeom>
                      <a:noFill/>
                    </p:spPr>
                  </p:pic>
                </p:oleObj>
              </mc:Fallback>
            </mc:AlternateContent>
          </a:graphicData>
        </a:graphic>
      </p:graphicFrame>
      <p:graphicFrame>
        <p:nvGraphicFramePr>
          <p:cNvPr id="9" name="Object 3">
            <a:extLst>
              <a:ext uri="{FF2B5EF4-FFF2-40B4-BE49-F238E27FC236}">
                <a16:creationId xmlns:a16="http://schemas.microsoft.com/office/drawing/2014/main" id="{4815745F-22DB-4A4A-BD62-D763BD621CB6}"/>
              </a:ext>
            </a:extLst>
          </p:cNvPr>
          <p:cNvGraphicFramePr>
            <a:graphicFrameLocks noChangeAspect="1"/>
          </p:cNvGraphicFramePr>
          <p:nvPr>
            <p:extLst>
              <p:ext uri="{D42A27DB-BD31-4B8C-83A1-F6EECF244321}">
                <p14:modId xmlns:p14="http://schemas.microsoft.com/office/powerpoint/2010/main" val="1869515114"/>
              </p:ext>
            </p:extLst>
          </p:nvPr>
        </p:nvGraphicFramePr>
        <p:xfrm>
          <a:off x="711529" y="3429000"/>
          <a:ext cx="5160686" cy="1295675"/>
        </p:xfrm>
        <a:graphic>
          <a:graphicData uri="http://schemas.openxmlformats.org/presentationml/2006/ole">
            <mc:AlternateContent xmlns:mc="http://schemas.openxmlformats.org/markup-compatibility/2006">
              <mc:Choice xmlns:v="urn:schemas-microsoft-com:vml" Requires="v">
                <p:oleObj name="Equation" r:id="rId6" imgW="3098520" imgH="774360" progId="Equation.3">
                  <p:embed/>
                </p:oleObj>
              </mc:Choice>
              <mc:Fallback>
                <p:oleObj name="Equation" r:id="rId6" imgW="3098520" imgH="774360" progId="Equation.3">
                  <p:embed/>
                  <p:pic>
                    <p:nvPicPr>
                      <p:cNvPr id="2867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529" y="3429000"/>
                        <a:ext cx="5160686" cy="1295675"/>
                      </a:xfrm>
                      <a:prstGeom prst="rect">
                        <a:avLst/>
                      </a:prstGeom>
                      <a:noFill/>
                    </p:spPr>
                  </p:pic>
                </p:oleObj>
              </mc:Fallback>
            </mc:AlternateContent>
          </a:graphicData>
        </a:graphic>
      </p:graphicFrame>
      <p:graphicFrame>
        <p:nvGraphicFramePr>
          <p:cNvPr id="10" name="Object 4">
            <a:extLst>
              <a:ext uri="{FF2B5EF4-FFF2-40B4-BE49-F238E27FC236}">
                <a16:creationId xmlns:a16="http://schemas.microsoft.com/office/drawing/2014/main" id="{50D8E899-E1B1-4DCA-8F59-7C0E33B45787}"/>
              </a:ext>
            </a:extLst>
          </p:cNvPr>
          <p:cNvGraphicFramePr>
            <a:graphicFrameLocks noChangeAspect="1"/>
          </p:cNvGraphicFramePr>
          <p:nvPr>
            <p:extLst>
              <p:ext uri="{D42A27DB-BD31-4B8C-83A1-F6EECF244321}">
                <p14:modId xmlns:p14="http://schemas.microsoft.com/office/powerpoint/2010/main" val="246246934"/>
              </p:ext>
            </p:extLst>
          </p:nvPr>
        </p:nvGraphicFramePr>
        <p:xfrm>
          <a:off x="655966" y="5163655"/>
          <a:ext cx="6606033" cy="1018345"/>
        </p:xfrm>
        <a:graphic>
          <a:graphicData uri="http://schemas.openxmlformats.org/presentationml/2006/ole">
            <mc:AlternateContent xmlns:mc="http://schemas.openxmlformats.org/markup-compatibility/2006">
              <mc:Choice xmlns:v="urn:schemas-microsoft-com:vml" Requires="v">
                <p:oleObj name="Equation" r:id="rId8" imgW="4063680" imgH="622080" progId="Equation.3">
                  <p:embed/>
                </p:oleObj>
              </mc:Choice>
              <mc:Fallback>
                <p:oleObj name="Equation" r:id="rId8" imgW="4063680" imgH="622080" progId="Equation.3">
                  <p:embed/>
                  <p:pic>
                    <p:nvPicPr>
                      <p:cNvPr id="2867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966" y="5163655"/>
                        <a:ext cx="6606033" cy="1018345"/>
                      </a:xfrm>
                      <a:prstGeom prst="rect">
                        <a:avLst/>
                      </a:prstGeom>
                      <a:noFill/>
                    </p:spPr>
                  </p:pic>
                </p:oleObj>
              </mc:Fallback>
            </mc:AlternateContent>
          </a:graphicData>
        </a:graphic>
      </p:graphicFrame>
    </p:spTree>
    <p:extLst>
      <p:ext uri="{BB962C8B-B14F-4D97-AF65-F5344CB8AC3E}">
        <p14:creationId xmlns:p14="http://schemas.microsoft.com/office/powerpoint/2010/main" val="3678274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29</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fa-IR" sz="2400" dirty="0">
                <a:cs typeface="B Nazanin" pitchFamily="2" charset="-78"/>
              </a:rPr>
              <a:t>اینک معادله پتانسیل را در بیرون مرز باریکه به دست می‌آوریم. بسط سری توانی </a:t>
            </a:r>
            <a:r>
              <a:rPr lang="en-US" sz="2400" dirty="0">
                <a:cs typeface="B Nazanin" pitchFamily="2" charset="-78"/>
              </a:rPr>
              <a:t>V(</a:t>
            </a:r>
            <a:r>
              <a:rPr lang="en-US" sz="2400" dirty="0" err="1">
                <a:cs typeface="B Nazanin" pitchFamily="2" charset="-78"/>
              </a:rPr>
              <a:t>x,y</a:t>
            </a:r>
            <a:r>
              <a:rPr lang="en-US" sz="2400" dirty="0">
                <a:cs typeface="B Nazanin" pitchFamily="2" charset="-78"/>
              </a:rPr>
              <a:t>)</a:t>
            </a:r>
            <a:r>
              <a:rPr lang="fa-IR" sz="2400" dirty="0">
                <a:cs typeface="B Nazanin" pitchFamily="2" charset="-78"/>
              </a:rPr>
              <a:t> را بر حسب توان‌های </a:t>
            </a:r>
            <a:r>
              <a:rPr lang="en-US" sz="2400" dirty="0">
                <a:cs typeface="B Nazanin" pitchFamily="2" charset="-78"/>
              </a:rPr>
              <a:t>(y-Y(X))</a:t>
            </a:r>
            <a:r>
              <a:rPr lang="fa-IR" sz="2400" dirty="0">
                <a:cs typeface="B Nazanin" pitchFamily="2" charset="-78"/>
              </a:rPr>
              <a:t> بیرون </a:t>
            </a:r>
            <a:r>
              <a:rPr lang="en-US" sz="2400" dirty="0">
                <a:cs typeface="B Nazanin" pitchFamily="2" charset="-78"/>
              </a:rPr>
              <a:t>Y(x)</a:t>
            </a:r>
            <a:r>
              <a:rPr lang="fa-IR" sz="2400" dirty="0">
                <a:cs typeface="B Nazanin" pitchFamily="2" charset="-78"/>
              </a:rPr>
              <a:t> تا درجه 2 می‌نویسیم :</a:t>
            </a:r>
          </a:p>
          <a:p>
            <a:pPr algn="just" rtl="1"/>
            <a:endParaRPr lang="fa-IR" sz="2400" dirty="0">
              <a:cs typeface="B Nazanin" pitchFamily="2" charset="-78"/>
            </a:endParaRPr>
          </a:p>
          <a:p>
            <a:pPr algn="just" rtl="1"/>
            <a:endParaRPr lang="fa-IR" sz="2400" dirty="0">
              <a:cs typeface="B Nazanin" pitchFamily="2" charset="-78"/>
            </a:endParaRPr>
          </a:p>
          <a:p>
            <a:pPr algn="just" rtl="1">
              <a:lnSpc>
                <a:spcPct val="150000"/>
              </a:lnSpc>
            </a:pPr>
            <a:r>
              <a:rPr lang="fa-IR" sz="2400" dirty="0">
                <a:cs typeface="B Nazanin" pitchFamily="2" charset="-78"/>
              </a:rPr>
              <a:t>با جاگذاری عبارت             </a:t>
            </a:r>
            <a:r>
              <a:rPr lang="ar-SA" sz="2400" dirty="0">
                <a:cs typeface="B Nazanin" pitchFamily="2" charset="-78"/>
              </a:rPr>
              <a:t>از معادله 16 در معادله 6 و سپس مشتق گیری از آن بر حسب </a:t>
            </a:r>
            <a:r>
              <a:rPr lang="en-US" sz="2400" dirty="0">
                <a:cs typeface="B Nazanin" pitchFamily="2" charset="-78"/>
              </a:rPr>
              <a:t>y</a:t>
            </a:r>
            <a:r>
              <a:rPr lang="fa-IR" sz="2400" dirty="0">
                <a:cs typeface="B Nazanin" pitchFamily="2" charset="-78"/>
              </a:rPr>
              <a:t> و قرار دادن </a:t>
            </a:r>
            <a:r>
              <a:rPr lang="en-US" sz="2400" dirty="0">
                <a:cs typeface="B Nazanin" pitchFamily="2" charset="-78"/>
              </a:rPr>
              <a:t>y=Y(x)</a:t>
            </a:r>
            <a:r>
              <a:rPr lang="fa-IR" sz="2400" dirty="0">
                <a:cs typeface="B Nazanin" pitchFamily="2" charset="-78"/>
              </a:rPr>
              <a:t> در آن خواهیم داشت:</a:t>
            </a:r>
            <a:endParaRPr lang="en-US" sz="2400" dirty="0"/>
          </a:p>
        </p:txBody>
      </p:sp>
      <p:graphicFrame>
        <p:nvGraphicFramePr>
          <p:cNvPr id="6" name="Object 2">
            <a:extLst>
              <a:ext uri="{FF2B5EF4-FFF2-40B4-BE49-F238E27FC236}">
                <a16:creationId xmlns:a16="http://schemas.microsoft.com/office/drawing/2014/main" id="{2022141C-2AC4-49D4-8111-4A3AFD027229}"/>
              </a:ext>
            </a:extLst>
          </p:cNvPr>
          <p:cNvGraphicFramePr>
            <a:graphicFrameLocks noChangeAspect="1"/>
          </p:cNvGraphicFramePr>
          <p:nvPr>
            <p:extLst>
              <p:ext uri="{D42A27DB-BD31-4B8C-83A1-F6EECF244321}">
                <p14:modId xmlns:p14="http://schemas.microsoft.com/office/powerpoint/2010/main" val="3884594060"/>
              </p:ext>
            </p:extLst>
          </p:nvPr>
        </p:nvGraphicFramePr>
        <p:xfrm>
          <a:off x="664435" y="3016405"/>
          <a:ext cx="7331075" cy="801766"/>
        </p:xfrm>
        <a:graphic>
          <a:graphicData uri="http://schemas.openxmlformats.org/presentationml/2006/ole">
            <mc:AlternateContent xmlns:mc="http://schemas.openxmlformats.org/markup-compatibility/2006">
              <mc:Choice xmlns:v="urn:schemas-microsoft-com:vml" Requires="v">
                <p:oleObj name="Equation" r:id="rId2" imgW="4635360" imgH="507960" progId="Equation.3">
                  <p:embed/>
                </p:oleObj>
              </mc:Choice>
              <mc:Fallback>
                <p:oleObj name="Equation" r:id="rId2" imgW="4635360" imgH="507960" progId="Equation.3">
                  <p:embed/>
                  <p:pic>
                    <p:nvPicPr>
                      <p:cNvPr id="296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35" y="3016405"/>
                        <a:ext cx="7331075" cy="801766"/>
                      </a:xfrm>
                      <a:prstGeom prst="rect">
                        <a:avLst/>
                      </a:prstGeom>
                      <a:noFill/>
                    </p:spPr>
                  </p:pic>
                </p:oleObj>
              </mc:Fallback>
            </mc:AlternateContent>
          </a:graphicData>
        </a:graphic>
      </p:graphicFrame>
      <p:graphicFrame>
        <p:nvGraphicFramePr>
          <p:cNvPr id="8" name="Object 3">
            <a:extLst>
              <a:ext uri="{FF2B5EF4-FFF2-40B4-BE49-F238E27FC236}">
                <a16:creationId xmlns:a16="http://schemas.microsoft.com/office/drawing/2014/main" id="{3880C619-13F8-49DD-9254-08CBB6A45A07}"/>
              </a:ext>
            </a:extLst>
          </p:cNvPr>
          <p:cNvGraphicFramePr>
            <a:graphicFrameLocks noChangeAspect="1"/>
          </p:cNvGraphicFramePr>
          <p:nvPr>
            <p:extLst>
              <p:ext uri="{D42A27DB-BD31-4B8C-83A1-F6EECF244321}">
                <p14:modId xmlns:p14="http://schemas.microsoft.com/office/powerpoint/2010/main" val="1366503373"/>
              </p:ext>
            </p:extLst>
          </p:nvPr>
        </p:nvGraphicFramePr>
        <p:xfrm>
          <a:off x="6004309" y="3915012"/>
          <a:ext cx="958850" cy="782638"/>
        </p:xfrm>
        <a:graphic>
          <a:graphicData uri="http://schemas.openxmlformats.org/presentationml/2006/ole">
            <mc:AlternateContent xmlns:mc="http://schemas.openxmlformats.org/markup-compatibility/2006">
              <mc:Choice xmlns:v="urn:schemas-microsoft-com:vml" Requires="v">
                <p:oleObj name="Equation" r:id="rId4" imgW="622030" imgH="507780" progId="Equation.3">
                  <p:embed/>
                </p:oleObj>
              </mc:Choice>
              <mc:Fallback>
                <p:oleObj name="Equation" r:id="rId4" imgW="622030" imgH="507780" progId="Equation.3">
                  <p:embed/>
                  <p:pic>
                    <p:nvPicPr>
                      <p:cNvPr id="2969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4309" y="3915012"/>
                        <a:ext cx="958850"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a:extLst>
              <a:ext uri="{FF2B5EF4-FFF2-40B4-BE49-F238E27FC236}">
                <a16:creationId xmlns:a16="http://schemas.microsoft.com/office/drawing/2014/main" id="{F4A7C5A1-FB4F-4E3B-A65A-9ACB5504E493}"/>
              </a:ext>
            </a:extLst>
          </p:cNvPr>
          <p:cNvGraphicFramePr>
            <a:graphicFrameLocks noChangeAspect="1"/>
          </p:cNvGraphicFramePr>
          <p:nvPr>
            <p:extLst>
              <p:ext uri="{D42A27DB-BD31-4B8C-83A1-F6EECF244321}">
                <p14:modId xmlns:p14="http://schemas.microsoft.com/office/powerpoint/2010/main" val="3037717024"/>
              </p:ext>
            </p:extLst>
          </p:nvPr>
        </p:nvGraphicFramePr>
        <p:xfrm>
          <a:off x="664435" y="5240392"/>
          <a:ext cx="7178675" cy="1135062"/>
        </p:xfrm>
        <a:graphic>
          <a:graphicData uri="http://schemas.openxmlformats.org/presentationml/2006/ole">
            <mc:AlternateContent xmlns:mc="http://schemas.openxmlformats.org/markup-compatibility/2006">
              <mc:Choice xmlns:v="urn:schemas-microsoft-com:vml" Requires="v">
                <p:oleObj name="Equation" r:id="rId6" imgW="4076640" imgH="647640" progId="Equation.3">
                  <p:embed/>
                </p:oleObj>
              </mc:Choice>
              <mc:Fallback>
                <p:oleObj name="Equation" r:id="rId6" imgW="4076640" imgH="647640" progId="Equation.3">
                  <p:embed/>
                  <p:pic>
                    <p:nvPicPr>
                      <p:cNvPr id="2970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435" y="5240392"/>
                        <a:ext cx="7178675" cy="1135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6456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شتاب‌دهی به ذرات باردار با میدان الکترواستاتیک</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3</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307650" y="1984526"/>
            <a:ext cx="8551850"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fa-IR" sz="1900" dirty="0">
                <a:latin typeface="IRNazanin" panose="02000506000000020002" pitchFamily="2" charset="-78"/>
                <a:ea typeface="Calibri" panose="020F0502020204030204" pitchFamily="34" charset="0"/>
                <a:cs typeface="IRNazanin" panose="02000506000000020002" pitchFamily="2" charset="-78"/>
              </a:rPr>
              <a:t>پس برای افزایش انرژی ذرات، تنها می‌توانیم از میدان الکتریکی استفاده کنیم.</a:t>
            </a:r>
          </a:p>
          <a:p>
            <a:pPr algn="just" rtl="1"/>
            <a:endParaRPr lang="fa-IR" sz="1900" dirty="0">
              <a:latin typeface="IRNazanin" panose="02000506000000020002" pitchFamily="2" charset="-78"/>
              <a:cs typeface="IRNazanin" panose="02000506000000020002" pitchFamily="2" charset="-78"/>
            </a:endParaRPr>
          </a:p>
          <a:p>
            <a:pPr algn="just" rtl="1"/>
            <a:r>
              <a:rPr lang="fa-IR" sz="1900" dirty="0">
                <a:latin typeface="IRNazanin" panose="02000506000000020002" pitchFamily="2" charset="-78"/>
                <a:cs typeface="IRNazanin" panose="02000506000000020002" pitchFamily="2" charset="-78"/>
              </a:rPr>
              <a:t>برای تعیین مسیر ذرات، هر دو میدان الکتریکی و مغناطیسی قابل استفاده هستند. ولی...</a:t>
            </a:r>
          </a:p>
          <a:p>
            <a:pPr algn="just" rtl="1"/>
            <a:endParaRPr lang="fa-IR" sz="1900" dirty="0">
              <a:latin typeface="IRNazanin" panose="02000506000000020002" pitchFamily="2" charset="-78"/>
              <a:cs typeface="IRNazanin" panose="02000506000000020002" pitchFamily="2" charset="-78"/>
            </a:endParaRPr>
          </a:p>
          <a:p>
            <a:pPr algn="just" rtl="1"/>
            <a:endParaRPr lang="fa-IR" sz="1900" dirty="0">
              <a:latin typeface="IRNazanin" panose="02000506000000020002" pitchFamily="2" charset="-78"/>
              <a:cs typeface="IRNazanin" panose="02000506000000020002" pitchFamily="2" charset="-78"/>
            </a:endParaRPr>
          </a:p>
          <a:p>
            <a:pPr algn="just" rtl="1"/>
            <a:endParaRPr lang="fa-IR" sz="1900" dirty="0">
              <a:latin typeface="IRNazanin" panose="02000506000000020002" pitchFamily="2" charset="-78"/>
              <a:cs typeface="IRNazanin" panose="02000506000000020002" pitchFamily="2" charset="-78"/>
            </a:endParaRPr>
          </a:p>
          <a:p>
            <a:pPr algn="just" rtl="1"/>
            <a:r>
              <a:rPr lang="fa-IR" sz="1900" dirty="0">
                <a:latin typeface="IRNazanin" panose="02000506000000020002" pitchFamily="2" charset="-78"/>
                <a:cs typeface="IRNazanin" panose="02000506000000020002" pitchFamily="2" charset="-78"/>
              </a:rPr>
              <a:t>میدان مغناطیسی </a:t>
            </a:r>
            <a:r>
              <a:rPr lang="en-US" sz="1900" dirty="0">
                <a:latin typeface="IRNazanin" panose="02000506000000020002" pitchFamily="2" charset="-78"/>
                <a:cs typeface="IRNazanin" panose="02000506000000020002" pitchFamily="2" charset="-78"/>
              </a:rPr>
              <a:t>T</a:t>
            </a:r>
            <a:r>
              <a:rPr lang="fa-IR" sz="1900" dirty="0">
                <a:latin typeface="IRNazanin" panose="02000506000000020002" pitchFamily="2" charset="-78"/>
                <a:cs typeface="IRNazanin" panose="02000506000000020002" pitchFamily="2" charset="-78"/>
              </a:rPr>
              <a:t> ۱ معادل میدان الکتریکی </a:t>
            </a:r>
            <a:r>
              <a:rPr lang="en-US" sz="1900" dirty="0">
                <a:latin typeface="IRNazanin" panose="02000506000000020002" pitchFamily="2" charset="-78"/>
                <a:cs typeface="IRNazanin" panose="02000506000000020002" pitchFamily="2" charset="-78"/>
              </a:rPr>
              <a:t>V/m</a:t>
            </a:r>
            <a:r>
              <a:rPr lang="fa-IR" sz="1900" dirty="0">
                <a:latin typeface="IRNazanin" panose="02000506000000020002" pitchFamily="2" charset="-78"/>
                <a:cs typeface="IRNazanin" panose="02000506000000020002" pitchFamily="2" charset="-78"/>
              </a:rPr>
              <a:t> ۳۰۰٬۰۰۰٬۰۰۰ است!</a:t>
            </a:r>
            <a:endParaRPr lang="en-US" sz="1900" dirty="0">
              <a:latin typeface="IRNazanin" panose="02000506000000020002" pitchFamily="2" charset="-78"/>
              <a:cs typeface="IRNazanin" panose="02000506000000020002" pitchFamily="2" charset="-78"/>
            </a:endParaRPr>
          </a:p>
        </p:txBody>
      </p:sp>
      <p:pic>
        <p:nvPicPr>
          <p:cNvPr id="5" name="Picture 4">
            <a:extLst>
              <a:ext uri="{FF2B5EF4-FFF2-40B4-BE49-F238E27FC236}">
                <a16:creationId xmlns:a16="http://schemas.microsoft.com/office/drawing/2014/main" id="{BE4600CA-AC90-43DD-9552-44C9F4F4D14A}"/>
              </a:ext>
            </a:extLst>
          </p:cNvPr>
          <p:cNvPicPr>
            <a:picLocks noChangeAspect="1"/>
          </p:cNvPicPr>
          <p:nvPr/>
        </p:nvPicPr>
        <p:blipFill>
          <a:blip r:embed="rId2"/>
          <a:stretch>
            <a:fillRect/>
          </a:stretch>
        </p:blipFill>
        <p:spPr>
          <a:xfrm>
            <a:off x="3237419" y="3343543"/>
            <a:ext cx="2669162" cy="972932"/>
          </a:xfrm>
          <a:prstGeom prst="rect">
            <a:avLst/>
          </a:prstGeom>
        </p:spPr>
      </p:pic>
    </p:spTree>
    <p:extLst>
      <p:ext uri="{BB962C8B-B14F-4D97-AF65-F5344CB8AC3E}">
        <p14:creationId xmlns:p14="http://schemas.microsoft.com/office/powerpoint/2010/main" val="820195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30</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fa-IR" sz="2400" dirty="0">
                <a:cs typeface="B Nazanin" pitchFamily="2" charset="-78"/>
              </a:rPr>
              <a:t>به علاوه از معادله لاپلاس برای مرز باریکه داریم :</a:t>
            </a:r>
          </a:p>
          <a:p>
            <a:pPr algn="r" rtl="1"/>
            <a:endParaRPr lang="fa-IR" sz="2400" dirty="0">
              <a:cs typeface="B Nazanin" pitchFamily="2" charset="-78"/>
            </a:endParaRPr>
          </a:p>
          <a:p>
            <a:pPr algn="r" rtl="1"/>
            <a:endParaRPr lang="fa-IR" sz="2400" dirty="0">
              <a:cs typeface="B Nazanin" pitchFamily="2" charset="-78"/>
            </a:endParaRPr>
          </a:p>
          <a:p>
            <a:pPr algn="r" rtl="1"/>
            <a:r>
              <a:rPr lang="fa-IR" sz="2400" dirty="0">
                <a:cs typeface="B Nazanin" pitchFamily="2" charset="-78"/>
              </a:rPr>
              <a:t>با تقریب خوبی می‌توان نوشت :</a:t>
            </a:r>
          </a:p>
          <a:p>
            <a:pPr algn="r" rtl="1"/>
            <a:endParaRPr lang="fa-IR" sz="2400" dirty="0">
              <a:cs typeface="B Nazanin" pitchFamily="2" charset="-78"/>
            </a:endParaRPr>
          </a:p>
          <a:p>
            <a:pPr algn="r" rtl="1"/>
            <a:r>
              <a:rPr lang="fa-IR" sz="2400" dirty="0">
                <a:cs typeface="B Nazanin" pitchFamily="2" charset="-78"/>
              </a:rPr>
              <a:t>زیرا خطای این جاگذاری از مرتبه          است که وقتی در                   نیز ضرب شود کاملاً قابل صرف نظر خواهد بود.</a:t>
            </a:r>
            <a:endParaRPr lang="en-US" sz="2400" dirty="0"/>
          </a:p>
        </p:txBody>
      </p:sp>
      <p:graphicFrame>
        <p:nvGraphicFramePr>
          <p:cNvPr id="6" name="Object 2">
            <a:extLst>
              <a:ext uri="{FF2B5EF4-FFF2-40B4-BE49-F238E27FC236}">
                <a16:creationId xmlns:a16="http://schemas.microsoft.com/office/drawing/2014/main" id="{967E6797-3017-4FD1-AA6E-2B718EC372F3}"/>
              </a:ext>
            </a:extLst>
          </p:cNvPr>
          <p:cNvGraphicFramePr>
            <a:graphicFrameLocks noChangeAspect="1"/>
          </p:cNvGraphicFramePr>
          <p:nvPr>
            <p:extLst>
              <p:ext uri="{D42A27DB-BD31-4B8C-83A1-F6EECF244321}">
                <p14:modId xmlns:p14="http://schemas.microsoft.com/office/powerpoint/2010/main" val="1627688492"/>
              </p:ext>
            </p:extLst>
          </p:nvPr>
        </p:nvGraphicFramePr>
        <p:xfrm>
          <a:off x="894071" y="2634941"/>
          <a:ext cx="6022713" cy="794059"/>
        </p:xfrm>
        <a:graphic>
          <a:graphicData uri="http://schemas.openxmlformats.org/presentationml/2006/ole">
            <mc:AlternateContent xmlns:mc="http://schemas.openxmlformats.org/markup-compatibility/2006">
              <mc:Choice xmlns:v="urn:schemas-microsoft-com:vml" Requires="v">
                <p:oleObj name="Equation" r:id="rId2" imgW="3835080" imgH="507960" progId="Equation.3">
                  <p:embed/>
                </p:oleObj>
              </mc:Choice>
              <mc:Fallback>
                <p:oleObj name="Equation" r:id="rId2" imgW="3835080" imgH="507960" progId="Equation.3">
                  <p:embed/>
                  <p:pic>
                    <p:nvPicPr>
                      <p:cNvPr id="307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071" y="2634941"/>
                        <a:ext cx="6022713" cy="794059"/>
                      </a:xfrm>
                      <a:prstGeom prst="rect">
                        <a:avLst/>
                      </a:prstGeom>
                      <a:noFill/>
                    </p:spPr>
                  </p:pic>
                </p:oleObj>
              </mc:Fallback>
            </mc:AlternateContent>
          </a:graphicData>
        </a:graphic>
      </p:graphicFrame>
      <p:graphicFrame>
        <p:nvGraphicFramePr>
          <p:cNvPr id="8" name="Object 3">
            <a:extLst>
              <a:ext uri="{FF2B5EF4-FFF2-40B4-BE49-F238E27FC236}">
                <a16:creationId xmlns:a16="http://schemas.microsoft.com/office/drawing/2014/main" id="{3BCE1E50-43F6-4576-A5B8-64BA51DD1E32}"/>
              </a:ext>
            </a:extLst>
          </p:cNvPr>
          <p:cNvGraphicFramePr>
            <a:graphicFrameLocks noChangeAspect="1"/>
          </p:cNvGraphicFramePr>
          <p:nvPr>
            <p:extLst>
              <p:ext uri="{D42A27DB-BD31-4B8C-83A1-F6EECF244321}">
                <p14:modId xmlns:p14="http://schemas.microsoft.com/office/powerpoint/2010/main" val="2800055561"/>
              </p:ext>
            </p:extLst>
          </p:nvPr>
        </p:nvGraphicFramePr>
        <p:xfrm>
          <a:off x="894070" y="3837166"/>
          <a:ext cx="2109451" cy="758591"/>
        </p:xfrm>
        <a:graphic>
          <a:graphicData uri="http://schemas.openxmlformats.org/presentationml/2006/ole">
            <mc:AlternateContent xmlns:mc="http://schemas.openxmlformats.org/markup-compatibility/2006">
              <mc:Choice xmlns:v="urn:schemas-microsoft-com:vml" Requires="v">
                <p:oleObj name="Equation" r:id="rId4" imgW="1333440" imgH="482400" progId="Equation.3">
                  <p:embed/>
                </p:oleObj>
              </mc:Choice>
              <mc:Fallback>
                <p:oleObj name="Equation" r:id="rId4" imgW="1333440" imgH="482400" progId="Equation.3">
                  <p:embed/>
                  <p:pic>
                    <p:nvPicPr>
                      <p:cNvPr id="307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070" y="3837166"/>
                        <a:ext cx="2109451" cy="758591"/>
                      </a:xfrm>
                      <a:prstGeom prst="rect">
                        <a:avLst/>
                      </a:prstGeom>
                      <a:noFill/>
                    </p:spPr>
                  </p:pic>
                </p:oleObj>
              </mc:Fallback>
            </mc:AlternateContent>
          </a:graphicData>
        </a:graphic>
      </p:graphicFrame>
      <p:graphicFrame>
        <p:nvGraphicFramePr>
          <p:cNvPr id="9" name="Object 4">
            <a:extLst>
              <a:ext uri="{FF2B5EF4-FFF2-40B4-BE49-F238E27FC236}">
                <a16:creationId xmlns:a16="http://schemas.microsoft.com/office/drawing/2014/main" id="{22B262B5-F5FA-4069-94D1-924045C509CB}"/>
              </a:ext>
            </a:extLst>
          </p:cNvPr>
          <p:cNvGraphicFramePr>
            <a:graphicFrameLocks noChangeAspect="1"/>
          </p:cNvGraphicFramePr>
          <p:nvPr>
            <p:extLst>
              <p:ext uri="{D42A27DB-BD31-4B8C-83A1-F6EECF244321}">
                <p14:modId xmlns:p14="http://schemas.microsoft.com/office/powerpoint/2010/main" val="2574119760"/>
              </p:ext>
            </p:extLst>
          </p:nvPr>
        </p:nvGraphicFramePr>
        <p:xfrm>
          <a:off x="1948796" y="4671957"/>
          <a:ext cx="1280154" cy="409051"/>
        </p:xfrm>
        <a:graphic>
          <a:graphicData uri="http://schemas.openxmlformats.org/presentationml/2006/ole">
            <mc:AlternateContent xmlns:mc="http://schemas.openxmlformats.org/markup-compatibility/2006">
              <mc:Choice xmlns:v="urn:schemas-microsoft-com:vml" Requires="v">
                <p:oleObj name="Equation" r:id="rId6" imgW="711000" imgH="228600" progId="Equation.3">
                  <p:embed/>
                </p:oleObj>
              </mc:Choice>
              <mc:Fallback>
                <p:oleObj name="Equation" r:id="rId6" imgW="711000" imgH="228600" progId="Equation.3">
                  <p:embed/>
                  <p:pic>
                    <p:nvPicPr>
                      <p:cNvPr id="3072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8796" y="4671957"/>
                        <a:ext cx="1280154" cy="409051"/>
                      </a:xfrm>
                      <a:prstGeom prst="rect">
                        <a:avLst/>
                      </a:prstGeom>
                      <a:noFill/>
                    </p:spPr>
                  </p:pic>
                </p:oleObj>
              </mc:Fallback>
            </mc:AlternateContent>
          </a:graphicData>
        </a:graphic>
      </p:graphicFrame>
      <p:graphicFrame>
        <p:nvGraphicFramePr>
          <p:cNvPr id="10" name="Object 5">
            <a:extLst>
              <a:ext uri="{FF2B5EF4-FFF2-40B4-BE49-F238E27FC236}">
                <a16:creationId xmlns:a16="http://schemas.microsoft.com/office/drawing/2014/main" id="{C82BA3FD-FFEC-4753-8DBD-2BFF6FA9CDA5}"/>
              </a:ext>
            </a:extLst>
          </p:cNvPr>
          <p:cNvGraphicFramePr>
            <a:graphicFrameLocks noChangeAspect="1"/>
          </p:cNvGraphicFramePr>
          <p:nvPr>
            <p:extLst>
              <p:ext uri="{D42A27DB-BD31-4B8C-83A1-F6EECF244321}">
                <p14:modId xmlns:p14="http://schemas.microsoft.com/office/powerpoint/2010/main" val="2398437674"/>
              </p:ext>
            </p:extLst>
          </p:nvPr>
        </p:nvGraphicFramePr>
        <p:xfrm>
          <a:off x="4911355" y="4694061"/>
          <a:ext cx="685800" cy="382587"/>
        </p:xfrm>
        <a:graphic>
          <a:graphicData uri="http://schemas.openxmlformats.org/presentationml/2006/ole">
            <mc:AlternateContent xmlns:mc="http://schemas.openxmlformats.org/markup-compatibility/2006">
              <mc:Choice xmlns:v="urn:schemas-microsoft-com:vml" Requires="v">
                <p:oleObj name="Equation" r:id="rId8" imgW="406224" imgH="228501" progId="Equation.3">
                  <p:embed/>
                </p:oleObj>
              </mc:Choice>
              <mc:Fallback>
                <p:oleObj name="Equation" r:id="rId8" imgW="406224" imgH="228501" progId="Equation.3">
                  <p:embed/>
                  <p:pic>
                    <p:nvPicPr>
                      <p:cNvPr id="3072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1355" y="4694061"/>
                        <a:ext cx="685800"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7089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31</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fa-IR" sz="2400" dirty="0">
                <a:cs typeface="B Nazanin" pitchFamily="2" charset="-78"/>
              </a:rPr>
              <a:t>در نتیجه خواهیم داشت :</a:t>
            </a:r>
          </a:p>
          <a:p>
            <a:pPr algn="r" rtl="1"/>
            <a:endParaRPr lang="fa-IR" sz="2400" dirty="0">
              <a:cs typeface="B Nazanin" pitchFamily="2" charset="-78"/>
            </a:endParaRPr>
          </a:p>
          <a:p>
            <a:pPr algn="r" rtl="1"/>
            <a:endParaRPr lang="fa-IR" sz="2400" dirty="0">
              <a:cs typeface="B Nazanin" pitchFamily="2" charset="-78"/>
            </a:endParaRPr>
          </a:p>
          <a:p>
            <a:pPr algn="just" rtl="1">
              <a:lnSpc>
                <a:spcPct val="150000"/>
              </a:lnSpc>
            </a:pPr>
            <a:r>
              <a:rPr lang="fa-IR" sz="2400" dirty="0">
                <a:cs typeface="B Nazanin" pitchFamily="2" charset="-78"/>
              </a:rPr>
              <a:t>اینک مقادیر                    </a:t>
            </a:r>
            <a:r>
              <a:rPr lang="ar-SA" sz="2400" dirty="0">
                <a:cs typeface="B Nazanin" pitchFamily="2" charset="-78"/>
              </a:rPr>
              <a:t> و</a:t>
            </a:r>
            <a:r>
              <a:rPr lang="fa-IR" sz="2400" dirty="0">
                <a:cs typeface="B Nazanin" pitchFamily="2" charset="-78"/>
              </a:rPr>
              <a:t>  </a:t>
            </a:r>
            <a:r>
              <a:rPr lang="ar-SA" sz="2400" dirty="0">
                <a:cs typeface="B Nazanin" pitchFamily="2" charset="-78"/>
              </a:rPr>
              <a:t> </a:t>
            </a:r>
            <a:r>
              <a:rPr lang="fa-IR" sz="2400" dirty="0">
                <a:cs typeface="B Nazanin" pitchFamily="2" charset="-78"/>
              </a:rPr>
              <a:t>                 </a:t>
            </a:r>
            <a:r>
              <a:rPr lang="ar-SA" sz="2400" dirty="0">
                <a:cs typeface="B Nazanin" pitchFamily="2" charset="-78"/>
              </a:rPr>
              <a:t>را از روابط 22 و 25 در</a:t>
            </a:r>
            <a:r>
              <a:rPr lang="fa-IR" sz="2400" dirty="0">
                <a:cs typeface="B Nazanin" pitchFamily="2" charset="-78"/>
              </a:rPr>
              <a:t> </a:t>
            </a:r>
            <a:r>
              <a:rPr lang="ar-SA" sz="2400" dirty="0">
                <a:cs typeface="B Nazanin" pitchFamily="2" charset="-78"/>
              </a:rPr>
              <a:t> معادله 21 جاگذاری می‌کنیم. در نهایت برای پتانسیل در بیرون باریکه خواهیم داشت:</a:t>
            </a:r>
            <a:endParaRPr lang="en-US" sz="2400" dirty="0"/>
          </a:p>
        </p:txBody>
      </p:sp>
      <p:graphicFrame>
        <p:nvGraphicFramePr>
          <p:cNvPr id="6" name="Object 2">
            <a:extLst>
              <a:ext uri="{FF2B5EF4-FFF2-40B4-BE49-F238E27FC236}">
                <a16:creationId xmlns:a16="http://schemas.microsoft.com/office/drawing/2014/main" id="{AF57E234-D2DB-41FB-A3F3-A58678BD2E07}"/>
              </a:ext>
            </a:extLst>
          </p:cNvPr>
          <p:cNvGraphicFramePr>
            <a:graphicFrameLocks noChangeAspect="1"/>
          </p:cNvGraphicFramePr>
          <p:nvPr>
            <p:extLst>
              <p:ext uri="{D42A27DB-BD31-4B8C-83A1-F6EECF244321}">
                <p14:modId xmlns:p14="http://schemas.microsoft.com/office/powerpoint/2010/main" val="2305594478"/>
              </p:ext>
            </p:extLst>
          </p:nvPr>
        </p:nvGraphicFramePr>
        <p:xfrm>
          <a:off x="588236" y="2470447"/>
          <a:ext cx="6769693" cy="887083"/>
        </p:xfrm>
        <a:graphic>
          <a:graphicData uri="http://schemas.openxmlformats.org/presentationml/2006/ole">
            <mc:AlternateContent xmlns:mc="http://schemas.openxmlformats.org/markup-compatibility/2006">
              <mc:Choice xmlns:v="urn:schemas-microsoft-com:vml" Requires="v">
                <p:oleObj name="Equation" r:id="rId2" imgW="3860640" imgH="507960" progId="Equation.3">
                  <p:embed/>
                </p:oleObj>
              </mc:Choice>
              <mc:Fallback>
                <p:oleObj name="Equation" r:id="rId2" imgW="3860640" imgH="507960" progId="Equation.3">
                  <p:embed/>
                  <p:pic>
                    <p:nvPicPr>
                      <p:cNvPr id="3174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36" y="2470447"/>
                        <a:ext cx="6769693" cy="887083"/>
                      </a:xfrm>
                      <a:prstGeom prst="rect">
                        <a:avLst/>
                      </a:prstGeom>
                      <a:noFill/>
                    </p:spPr>
                  </p:pic>
                </p:oleObj>
              </mc:Fallback>
            </mc:AlternateContent>
          </a:graphicData>
        </a:graphic>
      </p:graphicFrame>
      <p:graphicFrame>
        <p:nvGraphicFramePr>
          <p:cNvPr id="8" name="Object 3">
            <a:extLst>
              <a:ext uri="{FF2B5EF4-FFF2-40B4-BE49-F238E27FC236}">
                <a16:creationId xmlns:a16="http://schemas.microsoft.com/office/drawing/2014/main" id="{B8151AB1-EC08-4D28-92B1-8C36FB5C2012}"/>
              </a:ext>
            </a:extLst>
          </p:cNvPr>
          <p:cNvGraphicFramePr>
            <a:graphicFrameLocks noChangeAspect="1"/>
          </p:cNvGraphicFramePr>
          <p:nvPr>
            <p:extLst>
              <p:ext uri="{D42A27DB-BD31-4B8C-83A1-F6EECF244321}">
                <p14:modId xmlns:p14="http://schemas.microsoft.com/office/powerpoint/2010/main" val="4152674445"/>
              </p:ext>
            </p:extLst>
          </p:nvPr>
        </p:nvGraphicFramePr>
        <p:xfrm>
          <a:off x="6186584" y="3509929"/>
          <a:ext cx="1238623" cy="771936"/>
        </p:xfrm>
        <a:graphic>
          <a:graphicData uri="http://schemas.openxmlformats.org/presentationml/2006/ole">
            <mc:AlternateContent xmlns:mc="http://schemas.openxmlformats.org/markup-compatibility/2006">
              <mc:Choice xmlns:v="urn:schemas-microsoft-com:vml" Requires="v">
                <p:oleObj name="Equation" r:id="rId4" imgW="812447" imgH="507780" progId="Equation.3">
                  <p:embed/>
                </p:oleObj>
              </mc:Choice>
              <mc:Fallback>
                <p:oleObj name="Equation" r:id="rId4" imgW="812447" imgH="507780" progId="Equation.3">
                  <p:embed/>
                  <p:pic>
                    <p:nvPicPr>
                      <p:cNvPr id="317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584" y="3509929"/>
                        <a:ext cx="1238623" cy="771936"/>
                      </a:xfrm>
                      <a:prstGeom prst="rect">
                        <a:avLst/>
                      </a:prstGeom>
                      <a:noFill/>
                    </p:spPr>
                  </p:pic>
                </p:oleObj>
              </mc:Fallback>
            </mc:AlternateContent>
          </a:graphicData>
        </a:graphic>
      </p:graphicFrame>
      <p:graphicFrame>
        <p:nvGraphicFramePr>
          <p:cNvPr id="9" name="Object 4">
            <a:extLst>
              <a:ext uri="{FF2B5EF4-FFF2-40B4-BE49-F238E27FC236}">
                <a16:creationId xmlns:a16="http://schemas.microsoft.com/office/drawing/2014/main" id="{761462CD-96C8-4C01-9D61-2D6F7CE9FA2D}"/>
              </a:ext>
            </a:extLst>
          </p:cNvPr>
          <p:cNvGraphicFramePr>
            <a:graphicFrameLocks noChangeAspect="1"/>
          </p:cNvGraphicFramePr>
          <p:nvPr>
            <p:extLst>
              <p:ext uri="{D42A27DB-BD31-4B8C-83A1-F6EECF244321}">
                <p14:modId xmlns:p14="http://schemas.microsoft.com/office/powerpoint/2010/main" val="1846746022"/>
              </p:ext>
            </p:extLst>
          </p:nvPr>
        </p:nvGraphicFramePr>
        <p:xfrm>
          <a:off x="4433984" y="3509930"/>
          <a:ext cx="1260329" cy="845194"/>
        </p:xfrm>
        <a:graphic>
          <a:graphicData uri="http://schemas.openxmlformats.org/presentationml/2006/ole">
            <mc:AlternateContent xmlns:mc="http://schemas.openxmlformats.org/markup-compatibility/2006">
              <mc:Choice xmlns:v="urn:schemas-microsoft-com:vml" Requires="v">
                <p:oleObj name="Equation" r:id="rId6" imgW="749300" imgH="508000" progId="Equation.3">
                  <p:embed/>
                </p:oleObj>
              </mc:Choice>
              <mc:Fallback>
                <p:oleObj name="Equation" r:id="rId6" imgW="749300" imgH="508000" progId="Equation.3">
                  <p:embed/>
                  <p:pic>
                    <p:nvPicPr>
                      <p:cNvPr id="3174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3984" y="3509930"/>
                        <a:ext cx="1260329" cy="845194"/>
                      </a:xfrm>
                      <a:prstGeom prst="rect">
                        <a:avLst/>
                      </a:prstGeom>
                      <a:noFill/>
                    </p:spPr>
                  </p:pic>
                </p:oleObj>
              </mc:Fallback>
            </mc:AlternateContent>
          </a:graphicData>
        </a:graphic>
      </p:graphicFrame>
      <p:graphicFrame>
        <p:nvGraphicFramePr>
          <p:cNvPr id="10" name="Object 5">
            <a:extLst>
              <a:ext uri="{FF2B5EF4-FFF2-40B4-BE49-F238E27FC236}">
                <a16:creationId xmlns:a16="http://schemas.microsoft.com/office/drawing/2014/main" id="{FAFC7D6E-78A4-43FD-B7E7-8501ED0799E4}"/>
              </a:ext>
            </a:extLst>
          </p:cNvPr>
          <p:cNvGraphicFramePr>
            <a:graphicFrameLocks noChangeAspect="1"/>
          </p:cNvGraphicFramePr>
          <p:nvPr>
            <p:extLst>
              <p:ext uri="{D42A27DB-BD31-4B8C-83A1-F6EECF244321}">
                <p14:modId xmlns:p14="http://schemas.microsoft.com/office/powerpoint/2010/main" val="1840470100"/>
              </p:ext>
            </p:extLst>
          </p:nvPr>
        </p:nvGraphicFramePr>
        <p:xfrm>
          <a:off x="704829" y="4979857"/>
          <a:ext cx="6913171" cy="951923"/>
        </p:xfrm>
        <a:graphic>
          <a:graphicData uri="http://schemas.openxmlformats.org/presentationml/2006/ole">
            <mc:AlternateContent xmlns:mc="http://schemas.openxmlformats.org/markup-compatibility/2006">
              <mc:Choice xmlns:v="urn:schemas-microsoft-com:vml" Requires="v">
                <p:oleObj name="Equation" r:id="rId8" imgW="4546440" imgH="622080" progId="Equation.3">
                  <p:embed/>
                </p:oleObj>
              </mc:Choice>
              <mc:Fallback>
                <p:oleObj name="Equation" r:id="rId8" imgW="4546440" imgH="622080" progId="Equation.3">
                  <p:embed/>
                  <p:pic>
                    <p:nvPicPr>
                      <p:cNvPr id="3174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829" y="4979857"/>
                        <a:ext cx="6913171" cy="951923"/>
                      </a:xfrm>
                      <a:prstGeom prst="rect">
                        <a:avLst/>
                      </a:prstGeom>
                      <a:noFill/>
                    </p:spPr>
                  </p:pic>
                </p:oleObj>
              </mc:Fallback>
            </mc:AlternateContent>
          </a:graphicData>
        </a:graphic>
      </p:graphicFrame>
    </p:spTree>
    <p:extLst>
      <p:ext uri="{BB962C8B-B14F-4D97-AF65-F5344CB8AC3E}">
        <p14:creationId xmlns:p14="http://schemas.microsoft.com/office/powerpoint/2010/main" val="1932773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32</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fa-IR" sz="2400" dirty="0">
                <a:cs typeface="B Nazanin" pitchFamily="2" charset="-78"/>
              </a:rPr>
              <a:t>عبارت                   </a:t>
            </a:r>
            <a:r>
              <a:rPr lang="ar-SA" sz="2400" dirty="0">
                <a:cs typeface="B Nazanin" pitchFamily="2" charset="-78"/>
              </a:rPr>
              <a:t>در مقابل  </a:t>
            </a:r>
            <a:r>
              <a:rPr lang="fa-IR" sz="2400" dirty="0">
                <a:cs typeface="B Nazanin" pitchFamily="2" charset="-78"/>
              </a:rPr>
              <a:t>           </a:t>
            </a:r>
            <a:r>
              <a:rPr lang="ar-SA" sz="2400" dirty="0">
                <a:cs typeface="B Nazanin" pitchFamily="2" charset="-78"/>
              </a:rPr>
              <a:t>قابل صرف نظر است. </a:t>
            </a:r>
            <a:endParaRPr lang="fa-IR" sz="2400" dirty="0">
              <a:cs typeface="B Nazanin" pitchFamily="2" charset="-78"/>
            </a:endParaRPr>
          </a:p>
          <a:p>
            <a:pPr algn="r" rtl="1"/>
            <a:endParaRPr lang="fa-IR" sz="2400" dirty="0">
              <a:cs typeface="B Nazanin" pitchFamily="2" charset="-78"/>
            </a:endParaRPr>
          </a:p>
          <a:p>
            <a:pPr algn="r" rtl="1"/>
            <a:endParaRPr lang="fa-IR" sz="2000" dirty="0">
              <a:cs typeface="B Nazanin" pitchFamily="2" charset="-78"/>
            </a:endParaRPr>
          </a:p>
          <a:p>
            <a:pPr algn="r" rtl="1">
              <a:buNone/>
            </a:pPr>
            <a:r>
              <a:rPr lang="ar-SA" sz="2400" dirty="0">
                <a:cs typeface="B Nazanin" pitchFamily="2" charset="-78"/>
              </a:rPr>
              <a:t>در نتیجه خواهیم داشت :</a:t>
            </a:r>
            <a:endParaRPr lang="fa-IR" sz="2400" dirty="0">
              <a:cs typeface="B Nazanin" pitchFamily="2" charset="-78"/>
            </a:endParaRPr>
          </a:p>
          <a:p>
            <a:pPr algn="r" rtl="1">
              <a:buNone/>
            </a:pPr>
            <a:endParaRPr lang="fa-IR" sz="2400" dirty="0">
              <a:cs typeface="B Nazanin" pitchFamily="2" charset="-78"/>
            </a:endParaRPr>
          </a:p>
          <a:p>
            <a:pPr algn="r" rtl="1">
              <a:buNone/>
            </a:pPr>
            <a:endParaRPr lang="fa-IR" sz="2400" dirty="0">
              <a:cs typeface="B Nazanin" pitchFamily="2" charset="-78"/>
            </a:endParaRPr>
          </a:p>
          <a:p>
            <a:pPr algn="r" rtl="1">
              <a:buNone/>
            </a:pPr>
            <a:endParaRPr lang="fa-IR" sz="2400" dirty="0">
              <a:cs typeface="B Nazanin" pitchFamily="2" charset="-78"/>
            </a:endParaRPr>
          </a:p>
        </p:txBody>
      </p:sp>
      <p:graphicFrame>
        <p:nvGraphicFramePr>
          <p:cNvPr id="6" name="Object 2">
            <a:extLst>
              <a:ext uri="{FF2B5EF4-FFF2-40B4-BE49-F238E27FC236}">
                <a16:creationId xmlns:a16="http://schemas.microsoft.com/office/drawing/2014/main" id="{0126E691-C284-4B48-8891-12BB24E578D1}"/>
              </a:ext>
            </a:extLst>
          </p:cNvPr>
          <p:cNvGraphicFramePr>
            <a:graphicFrameLocks noChangeAspect="1"/>
          </p:cNvGraphicFramePr>
          <p:nvPr>
            <p:extLst>
              <p:ext uri="{D42A27DB-BD31-4B8C-83A1-F6EECF244321}">
                <p14:modId xmlns:p14="http://schemas.microsoft.com/office/powerpoint/2010/main" val="205371367"/>
              </p:ext>
            </p:extLst>
          </p:nvPr>
        </p:nvGraphicFramePr>
        <p:xfrm>
          <a:off x="6794721" y="1996493"/>
          <a:ext cx="1157158" cy="1061185"/>
        </p:xfrm>
        <a:graphic>
          <a:graphicData uri="http://schemas.openxmlformats.org/presentationml/2006/ole">
            <mc:AlternateContent xmlns:mc="http://schemas.openxmlformats.org/markup-compatibility/2006">
              <mc:Choice xmlns:v="urn:schemas-microsoft-com:vml" Requires="v">
                <p:oleObj name="Equation" r:id="rId2" imgW="698197" imgH="634725" progId="Equation.3">
                  <p:embed/>
                </p:oleObj>
              </mc:Choice>
              <mc:Fallback>
                <p:oleObj name="Equation" r:id="rId2" imgW="698197" imgH="634725" progId="Equation.3">
                  <p:embed/>
                  <p:pic>
                    <p:nvPicPr>
                      <p:cNvPr id="3277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721" y="1996493"/>
                        <a:ext cx="1157158" cy="1061185"/>
                      </a:xfrm>
                      <a:prstGeom prst="rect">
                        <a:avLst/>
                      </a:prstGeom>
                      <a:noFill/>
                    </p:spPr>
                  </p:pic>
                </p:oleObj>
              </mc:Fallback>
            </mc:AlternateContent>
          </a:graphicData>
        </a:graphic>
      </p:graphicFrame>
      <p:graphicFrame>
        <p:nvGraphicFramePr>
          <p:cNvPr id="8" name="Object 3">
            <a:extLst>
              <a:ext uri="{FF2B5EF4-FFF2-40B4-BE49-F238E27FC236}">
                <a16:creationId xmlns:a16="http://schemas.microsoft.com/office/drawing/2014/main" id="{3CFEB0DA-1E4C-403F-8DA1-CE69DCFF5922}"/>
              </a:ext>
            </a:extLst>
          </p:cNvPr>
          <p:cNvGraphicFramePr>
            <a:graphicFrameLocks noChangeAspect="1"/>
          </p:cNvGraphicFramePr>
          <p:nvPr>
            <p:extLst>
              <p:ext uri="{D42A27DB-BD31-4B8C-83A1-F6EECF244321}">
                <p14:modId xmlns:p14="http://schemas.microsoft.com/office/powerpoint/2010/main" val="2784423269"/>
              </p:ext>
            </p:extLst>
          </p:nvPr>
        </p:nvGraphicFramePr>
        <p:xfrm>
          <a:off x="5112226" y="2141822"/>
          <a:ext cx="626566" cy="385263"/>
        </p:xfrm>
        <a:graphic>
          <a:graphicData uri="http://schemas.openxmlformats.org/presentationml/2006/ole">
            <mc:AlternateContent xmlns:mc="http://schemas.openxmlformats.org/markup-compatibility/2006">
              <mc:Choice xmlns:v="urn:schemas-microsoft-com:vml" Requires="v">
                <p:oleObj name="Equation" r:id="rId4" imgW="368300" imgH="228600" progId="Equation.3">
                  <p:embed/>
                </p:oleObj>
              </mc:Choice>
              <mc:Fallback>
                <p:oleObj name="Equation" r:id="rId4" imgW="368300" imgH="228600" progId="Equation.3">
                  <p:embed/>
                  <p:pic>
                    <p:nvPicPr>
                      <p:cNvPr id="3277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226" y="2141822"/>
                        <a:ext cx="626566" cy="385263"/>
                      </a:xfrm>
                      <a:prstGeom prst="rect">
                        <a:avLst/>
                      </a:prstGeom>
                      <a:noFill/>
                    </p:spPr>
                  </p:pic>
                </p:oleObj>
              </mc:Fallback>
            </mc:AlternateContent>
          </a:graphicData>
        </a:graphic>
      </p:graphicFrame>
      <p:graphicFrame>
        <p:nvGraphicFramePr>
          <p:cNvPr id="9" name="Object 4">
            <a:extLst>
              <a:ext uri="{FF2B5EF4-FFF2-40B4-BE49-F238E27FC236}">
                <a16:creationId xmlns:a16="http://schemas.microsoft.com/office/drawing/2014/main" id="{475EACC1-DC37-4191-9ED1-46220EE7BB71}"/>
              </a:ext>
            </a:extLst>
          </p:cNvPr>
          <p:cNvGraphicFramePr>
            <a:graphicFrameLocks noChangeAspect="1"/>
          </p:cNvGraphicFramePr>
          <p:nvPr>
            <p:extLst>
              <p:ext uri="{D42A27DB-BD31-4B8C-83A1-F6EECF244321}">
                <p14:modId xmlns:p14="http://schemas.microsoft.com/office/powerpoint/2010/main" val="181811572"/>
              </p:ext>
            </p:extLst>
          </p:nvPr>
        </p:nvGraphicFramePr>
        <p:xfrm>
          <a:off x="1576542" y="4330916"/>
          <a:ext cx="6375337" cy="1018683"/>
        </p:xfrm>
        <a:graphic>
          <a:graphicData uri="http://schemas.openxmlformats.org/presentationml/2006/ole">
            <mc:AlternateContent xmlns:mc="http://schemas.openxmlformats.org/markup-compatibility/2006">
              <mc:Choice xmlns:v="urn:schemas-microsoft-com:vml" Requires="v">
                <p:oleObj name="Equation" r:id="rId6" imgW="3924000" imgH="622080" progId="Equation.3">
                  <p:embed/>
                </p:oleObj>
              </mc:Choice>
              <mc:Fallback>
                <p:oleObj name="Equation" r:id="rId6" imgW="3924000" imgH="622080" progId="Equation.3">
                  <p:embed/>
                  <p:pic>
                    <p:nvPicPr>
                      <p:cNvPr id="3277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6542" y="4330916"/>
                        <a:ext cx="6375337" cy="1018683"/>
                      </a:xfrm>
                      <a:prstGeom prst="rect">
                        <a:avLst/>
                      </a:prstGeom>
                      <a:noFill/>
                    </p:spPr>
                  </p:pic>
                </p:oleObj>
              </mc:Fallback>
            </mc:AlternateContent>
          </a:graphicData>
        </a:graphic>
      </p:graphicFrame>
    </p:spTree>
    <p:extLst>
      <p:ext uri="{BB962C8B-B14F-4D97-AF65-F5344CB8AC3E}">
        <p14:creationId xmlns:p14="http://schemas.microsoft.com/office/powerpoint/2010/main" val="4252286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33</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fa-IR" sz="2000" dirty="0">
                <a:cs typeface="B Nazanin" pitchFamily="2" charset="-78"/>
              </a:rPr>
              <a:t>با حل معادله 27 بر حسب </a:t>
            </a:r>
            <a:r>
              <a:rPr lang="en-US" sz="2000" dirty="0">
                <a:cs typeface="B Nazanin" pitchFamily="2" charset="-78"/>
              </a:rPr>
              <a:t>y</a:t>
            </a:r>
            <a:r>
              <a:rPr lang="fa-IR" sz="2000" dirty="0">
                <a:cs typeface="B Nazanin" pitchFamily="2" charset="-78"/>
              </a:rPr>
              <a:t> خواهیم داشت :</a:t>
            </a:r>
          </a:p>
          <a:p>
            <a:pPr algn="r" rtl="1">
              <a:buNone/>
            </a:pPr>
            <a:endParaRPr lang="fa-IR" sz="2000" dirty="0">
              <a:cs typeface="B Nazanin" pitchFamily="2" charset="-78"/>
            </a:endParaRPr>
          </a:p>
          <a:p>
            <a:pPr algn="r" rtl="1">
              <a:buNone/>
            </a:pPr>
            <a:endParaRPr lang="fa-IR" sz="2000" dirty="0">
              <a:cs typeface="B Nazanin" pitchFamily="2" charset="-78"/>
            </a:endParaRPr>
          </a:p>
          <a:p>
            <a:pPr algn="r" rtl="1">
              <a:buNone/>
            </a:pPr>
            <a:endParaRPr lang="fa-IR" sz="2000" dirty="0">
              <a:cs typeface="B Nazanin" pitchFamily="2" charset="-78"/>
            </a:endParaRPr>
          </a:p>
          <a:p>
            <a:pPr algn="r" rtl="1">
              <a:buNone/>
            </a:pPr>
            <a:endParaRPr lang="fa-IR" sz="2000" dirty="0">
              <a:cs typeface="B Nazanin" pitchFamily="2" charset="-78"/>
            </a:endParaRPr>
          </a:p>
          <a:p>
            <a:pPr algn="r" rtl="1">
              <a:buNone/>
            </a:pPr>
            <a:r>
              <a:rPr lang="fa-IR" sz="2000" dirty="0">
                <a:cs typeface="B Nazanin" pitchFamily="2" charset="-78"/>
              </a:rPr>
              <a:t>که با قرار دادن مقدار </a:t>
            </a:r>
            <a:r>
              <a:rPr lang="en-US" sz="2000" dirty="0">
                <a:cs typeface="B Nazanin" pitchFamily="2" charset="-78"/>
              </a:rPr>
              <a:t>V(</a:t>
            </a:r>
            <a:r>
              <a:rPr lang="en-US" sz="2000" dirty="0" err="1">
                <a:cs typeface="B Nazanin" pitchFamily="2" charset="-78"/>
              </a:rPr>
              <a:t>x,y</a:t>
            </a:r>
            <a:r>
              <a:rPr lang="en-US" sz="2000" dirty="0">
                <a:cs typeface="B Nazanin" pitchFamily="2" charset="-78"/>
              </a:rPr>
              <a:t>)</a:t>
            </a:r>
            <a:r>
              <a:rPr lang="fa-IR" sz="2000" dirty="0">
                <a:cs typeface="B Nazanin" pitchFamily="2" charset="-78"/>
              </a:rPr>
              <a:t> در این معادله، سطح هم پتانسیل متناظر با آن </a:t>
            </a:r>
            <a:r>
              <a:rPr lang="en-US" sz="2000" dirty="0">
                <a:cs typeface="B Nazanin" pitchFamily="2" charset="-78"/>
              </a:rPr>
              <a:t>V(</a:t>
            </a:r>
            <a:r>
              <a:rPr lang="en-US" sz="2000" dirty="0" err="1">
                <a:cs typeface="B Nazanin" pitchFamily="2" charset="-78"/>
              </a:rPr>
              <a:t>x,y</a:t>
            </a:r>
            <a:r>
              <a:rPr lang="en-US" sz="2000" dirty="0">
                <a:cs typeface="B Nazanin" pitchFamily="2" charset="-78"/>
              </a:rPr>
              <a:t>)</a:t>
            </a:r>
            <a:r>
              <a:rPr lang="fa-IR" sz="2000" dirty="0">
                <a:cs typeface="B Nazanin" pitchFamily="2" charset="-78"/>
              </a:rPr>
              <a:t> در صفحه </a:t>
            </a:r>
            <a:r>
              <a:rPr lang="en-US" sz="2000" dirty="0">
                <a:cs typeface="B Nazanin" pitchFamily="2" charset="-78"/>
              </a:rPr>
              <a:t>0</a:t>
            </a:r>
            <a:r>
              <a:rPr lang="fa-IR" sz="2000" dirty="0">
                <a:cs typeface="B Nazanin" pitchFamily="2" charset="-78"/>
              </a:rPr>
              <a:t> </a:t>
            </a:r>
            <a:r>
              <a:rPr lang="en-US" sz="2000" dirty="0">
                <a:cs typeface="B Nazanin" pitchFamily="2" charset="-78"/>
              </a:rPr>
              <a:t>z = </a:t>
            </a:r>
            <a:r>
              <a:rPr lang="fa-IR" sz="2000" dirty="0">
                <a:cs typeface="B Nazanin" pitchFamily="2" charset="-78"/>
              </a:rPr>
              <a:t> به دست خواهد آمد.</a:t>
            </a:r>
            <a:endParaRPr lang="en-US" sz="2000" dirty="0">
              <a:cs typeface="B Nazanin" pitchFamily="2" charset="-78"/>
            </a:endParaRPr>
          </a:p>
        </p:txBody>
      </p:sp>
      <p:graphicFrame>
        <p:nvGraphicFramePr>
          <p:cNvPr id="6" name="Object 5">
            <a:extLst>
              <a:ext uri="{FF2B5EF4-FFF2-40B4-BE49-F238E27FC236}">
                <a16:creationId xmlns:a16="http://schemas.microsoft.com/office/drawing/2014/main" id="{838EC172-C119-470E-BF88-5CF08E1D82A9}"/>
              </a:ext>
            </a:extLst>
          </p:cNvPr>
          <p:cNvGraphicFramePr>
            <a:graphicFrameLocks noChangeAspect="1"/>
          </p:cNvGraphicFramePr>
          <p:nvPr>
            <p:extLst>
              <p:ext uri="{D42A27DB-BD31-4B8C-83A1-F6EECF244321}">
                <p14:modId xmlns:p14="http://schemas.microsoft.com/office/powerpoint/2010/main" val="2534810354"/>
              </p:ext>
            </p:extLst>
          </p:nvPr>
        </p:nvGraphicFramePr>
        <p:xfrm>
          <a:off x="1331335" y="2739341"/>
          <a:ext cx="6937464" cy="1202403"/>
        </p:xfrm>
        <a:graphic>
          <a:graphicData uri="http://schemas.openxmlformats.org/presentationml/2006/ole">
            <mc:AlternateContent xmlns:mc="http://schemas.openxmlformats.org/markup-compatibility/2006">
              <mc:Choice xmlns:v="urn:schemas-microsoft-com:vml" Requires="v">
                <p:oleObj name="Equation" r:id="rId2" imgW="4749480" imgH="825480" progId="Equation.3">
                  <p:embed/>
                </p:oleObj>
              </mc:Choice>
              <mc:Fallback>
                <p:oleObj name="Equation" r:id="rId2" imgW="4749480" imgH="825480" progId="Equation.3">
                  <p:embed/>
                  <p:pic>
                    <p:nvPicPr>
                      <p:cNvPr id="10" name="Object 5">
                        <a:extLst>
                          <a:ext uri="{FF2B5EF4-FFF2-40B4-BE49-F238E27FC236}">
                            <a16:creationId xmlns:a16="http://schemas.microsoft.com/office/drawing/2014/main" id="{F69F369C-BA4D-4768-A558-BAD6E395A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335" y="2739341"/>
                        <a:ext cx="6937464" cy="1202403"/>
                      </a:xfrm>
                      <a:prstGeom prst="rect">
                        <a:avLst/>
                      </a:prstGeom>
                      <a:noFill/>
                    </p:spPr>
                  </p:pic>
                </p:oleObj>
              </mc:Fallback>
            </mc:AlternateContent>
          </a:graphicData>
        </a:graphic>
      </p:graphicFrame>
    </p:spTree>
    <p:extLst>
      <p:ext uri="{BB962C8B-B14F-4D97-AF65-F5344CB8AC3E}">
        <p14:creationId xmlns:p14="http://schemas.microsoft.com/office/powerpoint/2010/main" val="2196980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34</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pic>
        <p:nvPicPr>
          <p:cNvPr id="9" name="Picture 8">
            <a:extLst>
              <a:ext uri="{FF2B5EF4-FFF2-40B4-BE49-F238E27FC236}">
                <a16:creationId xmlns:a16="http://schemas.microsoft.com/office/drawing/2014/main" id="{D76880D2-718E-4B96-9F09-22B44BE8D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568" y="1984526"/>
            <a:ext cx="5950864" cy="4250617"/>
          </a:xfrm>
          <a:prstGeom prst="rect">
            <a:avLst/>
          </a:prstGeom>
        </p:spPr>
      </p:pic>
    </p:spTree>
    <p:extLst>
      <p:ext uri="{BB962C8B-B14F-4D97-AF65-F5344CB8AC3E}">
        <p14:creationId xmlns:p14="http://schemas.microsoft.com/office/powerpoint/2010/main" val="3288052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35</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pic>
        <p:nvPicPr>
          <p:cNvPr id="6" name="Picture 5">
            <a:extLst>
              <a:ext uri="{FF2B5EF4-FFF2-40B4-BE49-F238E27FC236}">
                <a16:creationId xmlns:a16="http://schemas.microsoft.com/office/drawing/2014/main" id="{336C7237-3A10-4A68-9C93-9F2A0C567180}"/>
              </a:ext>
            </a:extLst>
          </p:cNvPr>
          <p:cNvPicPr>
            <a:picLocks noChangeAspect="1"/>
          </p:cNvPicPr>
          <p:nvPr/>
        </p:nvPicPr>
        <p:blipFill>
          <a:blip r:embed="rId2"/>
          <a:stretch>
            <a:fillRect/>
          </a:stretch>
        </p:blipFill>
        <p:spPr>
          <a:xfrm>
            <a:off x="1498106" y="2047670"/>
            <a:ext cx="4574569" cy="4555130"/>
          </a:xfrm>
          <a:prstGeom prst="rect">
            <a:avLst/>
          </a:prstGeom>
        </p:spPr>
      </p:pic>
    </p:spTree>
    <p:extLst>
      <p:ext uri="{BB962C8B-B14F-4D97-AF65-F5344CB8AC3E}">
        <p14:creationId xmlns:p14="http://schemas.microsoft.com/office/powerpoint/2010/main" val="558797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سطوح هم پتانسیل</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36</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pic>
        <p:nvPicPr>
          <p:cNvPr id="6" name="Picture 5">
            <a:extLst>
              <a:ext uri="{FF2B5EF4-FFF2-40B4-BE49-F238E27FC236}">
                <a16:creationId xmlns:a16="http://schemas.microsoft.com/office/drawing/2014/main" id="{764F795D-8304-413C-A4EC-C38031789685}"/>
              </a:ext>
            </a:extLst>
          </p:cNvPr>
          <p:cNvPicPr>
            <a:picLocks noChangeAspect="1"/>
          </p:cNvPicPr>
          <p:nvPr/>
        </p:nvPicPr>
        <p:blipFill>
          <a:blip r:embed="rId2"/>
          <a:stretch>
            <a:fillRect/>
          </a:stretch>
        </p:blipFill>
        <p:spPr>
          <a:xfrm>
            <a:off x="532770" y="1946447"/>
            <a:ext cx="5539905" cy="4591371"/>
          </a:xfrm>
          <a:prstGeom prst="rect">
            <a:avLst/>
          </a:prstGeom>
        </p:spPr>
      </p:pic>
    </p:spTree>
    <p:extLst>
      <p:ext uri="{BB962C8B-B14F-4D97-AF65-F5344CB8AC3E}">
        <p14:creationId xmlns:p14="http://schemas.microsoft.com/office/powerpoint/2010/main" val="2260503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37</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fa-IR" sz="2400" dirty="0">
                <a:cs typeface="B Nazanin" pitchFamily="2" charset="-78"/>
              </a:rPr>
              <a:t>معادله باریکه هایپربولیکی:</a:t>
            </a:r>
          </a:p>
          <a:p>
            <a:pPr algn="r" rtl="1"/>
            <a:endParaRPr lang="fa-IR" sz="2400" dirty="0">
              <a:cs typeface="B Nazanin" pitchFamily="2" charset="-78"/>
            </a:endParaRPr>
          </a:p>
          <a:p>
            <a:pPr algn="r" rtl="1"/>
            <a:endParaRPr lang="fa-IR" sz="2400" dirty="0">
              <a:cs typeface="B Nazanin" pitchFamily="2" charset="-78"/>
            </a:endParaRPr>
          </a:p>
          <a:p>
            <a:pPr algn="r" rtl="1"/>
            <a:endParaRPr lang="fa-IR" sz="2400" dirty="0">
              <a:cs typeface="B Nazanin" pitchFamily="2" charset="-78"/>
            </a:endParaRPr>
          </a:p>
          <a:p>
            <a:pPr algn="just" rtl="1"/>
            <a:r>
              <a:rPr lang="fa-IR" sz="2400" dirty="0">
                <a:cs typeface="B Nazanin" pitchFamily="2" charset="-78"/>
              </a:rPr>
              <a:t>که در آن      شعاع باریکه در کاتد بر حسب سانتیمتر،       طول محل تمرکز باریکه (محل رسیدن پتانسیل محوری به مقدار حداکثر خود) بر حسب سانتیمتر،      شعاع باریکه در محل تمرکز بر حسب سانتیمتر و α زاویه دیورژانس باریکه است.</a:t>
            </a:r>
            <a:endParaRPr lang="en-US" sz="2400" dirty="0">
              <a:cs typeface="B Nazanin" pitchFamily="2" charset="-78"/>
            </a:endParaRPr>
          </a:p>
          <a:p>
            <a:pPr algn="r" rtl="1"/>
            <a:endParaRPr lang="en-US" sz="2400" dirty="0"/>
          </a:p>
        </p:txBody>
      </p:sp>
      <p:graphicFrame>
        <p:nvGraphicFramePr>
          <p:cNvPr id="8" name="Object 2">
            <a:extLst>
              <a:ext uri="{FF2B5EF4-FFF2-40B4-BE49-F238E27FC236}">
                <a16:creationId xmlns:a16="http://schemas.microsoft.com/office/drawing/2014/main" id="{548F2C57-2C5A-4647-A365-ECF38606E490}"/>
              </a:ext>
            </a:extLst>
          </p:cNvPr>
          <p:cNvGraphicFramePr>
            <a:graphicFrameLocks noChangeAspect="1"/>
          </p:cNvGraphicFramePr>
          <p:nvPr>
            <p:extLst>
              <p:ext uri="{D42A27DB-BD31-4B8C-83A1-F6EECF244321}">
                <p14:modId xmlns:p14="http://schemas.microsoft.com/office/powerpoint/2010/main" val="1499645611"/>
              </p:ext>
            </p:extLst>
          </p:nvPr>
        </p:nvGraphicFramePr>
        <p:xfrm>
          <a:off x="1496938" y="2526258"/>
          <a:ext cx="6150123" cy="1532020"/>
        </p:xfrm>
        <a:graphic>
          <a:graphicData uri="http://schemas.openxmlformats.org/presentationml/2006/ole">
            <mc:AlternateContent xmlns:mc="http://schemas.openxmlformats.org/markup-compatibility/2006">
              <mc:Choice xmlns:v="urn:schemas-microsoft-com:vml" Requires="v">
                <p:oleObj name="Equation" r:id="rId2" imgW="3860640" imgH="965160" progId="Equation.3">
                  <p:embed/>
                </p:oleObj>
              </mc:Choice>
              <mc:Fallback>
                <p:oleObj name="Equation" r:id="rId2" imgW="3860640" imgH="965160" progId="Equation.3">
                  <p:embed/>
                  <p:pic>
                    <p:nvPicPr>
                      <p:cNvPr id="3379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938" y="2526258"/>
                        <a:ext cx="6150123" cy="1532020"/>
                      </a:xfrm>
                      <a:prstGeom prst="rect">
                        <a:avLst/>
                      </a:prstGeom>
                      <a:noFill/>
                    </p:spPr>
                  </p:pic>
                </p:oleObj>
              </mc:Fallback>
            </mc:AlternateContent>
          </a:graphicData>
        </a:graphic>
      </p:graphicFrame>
      <p:graphicFrame>
        <p:nvGraphicFramePr>
          <p:cNvPr id="9" name="Object 3">
            <a:extLst>
              <a:ext uri="{FF2B5EF4-FFF2-40B4-BE49-F238E27FC236}">
                <a16:creationId xmlns:a16="http://schemas.microsoft.com/office/drawing/2014/main" id="{3F2E66CA-6C04-4D07-A4BA-475365AC188D}"/>
              </a:ext>
            </a:extLst>
          </p:cNvPr>
          <p:cNvGraphicFramePr>
            <a:graphicFrameLocks noChangeAspect="1"/>
          </p:cNvGraphicFramePr>
          <p:nvPr>
            <p:extLst>
              <p:ext uri="{D42A27DB-BD31-4B8C-83A1-F6EECF244321}">
                <p14:modId xmlns:p14="http://schemas.microsoft.com/office/powerpoint/2010/main" val="3766613699"/>
              </p:ext>
            </p:extLst>
          </p:nvPr>
        </p:nvGraphicFramePr>
        <p:xfrm>
          <a:off x="7361873" y="4210678"/>
          <a:ext cx="285188" cy="403672"/>
        </p:xfrm>
        <a:graphic>
          <a:graphicData uri="http://schemas.openxmlformats.org/presentationml/2006/ole">
            <mc:AlternateContent xmlns:mc="http://schemas.openxmlformats.org/markup-compatibility/2006">
              <mc:Choice xmlns:v="urn:schemas-microsoft-com:vml" Requires="v">
                <p:oleObj name="Equation" r:id="rId4" imgW="165028" imgH="228501" progId="Equation.3">
                  <p:embed/>
                </p:oleObj>
              </mc:Choice>
              <mc:Fallback>
                <p:oleObj name="Equation" r:id="rId4" imgW="165028" imgH="228501" progId="Equation.3">
                  <p:embed/>
                  <p:pic>
                    <p:nvPicPr>
                      <p:cNvPr id="337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1873" y="4210678"/>
                        <a:ext cx="285188" cy="403672"/>
                      </a:xfrm>
                      <a:prstGeom prst="rect">
                        <a:avLst/>
                      </a:prstGeom>
                      <a:noFill/>
                    </p:spPr>
                  </p:pic>
                </p:oleObj>
              </mc:Fallback>
            </mc:AlternateContent>
          </a:graphicData>
        </a:graphic>
      </p:graphicFrame>
      <p:graphicFrame>
        <p:nvGraphicFramePr>
          <p:cNvPr id="10" name="Object 4">
            <a:extLst>
              <a:ext uri="{FF2B5EF4-FFF2-40B4-BE49-F238E27FC236}">
                <a16:creationId xmlns:a16="http://schemas.microsoft.com/office/drawing/2014/main" id="{16B4B9BB-03F2-4E90-86BD-864678C95BF9}"/>
              </a:ext>
            </a:extLst>
          </p:cNvPr>
          <p:cNvGraphicFramePr>
            <a:graphicFrameLocks noChangeAspect="1"/>
          </p:cNvGraphicFramePr>
          <p:nvPr>
            <p:extLst>
              <p:ext uri="{D42A27DB-BD31-4B8C-83A1-F6EECF244321}">
                <p14:modId xmlns:p14="http://schemas.microsoft.com/office/powerpoint/2010/main" val="2976477567"/>
              </p:ext>
            </p:extLst>
          </p:nvPr>
        </p:nvGraphicFramePr>
        <p:xfrm>
          <a:off x="3036337" y="4201879"/>
          <a:ext cx="367850" cy="385761"/>
        </p:xfrm>
        <a:graphic>
          <a:graphicData uri="http://schemas.openxmlformats.org/presentationml/2006/ole">
            <mc:AlternateContent xmlns:mc="http://schemas.openxmlformats.org/markup-compatibility/2006">
              <mc:Choice xmlns:v="urn:schemas-microsoft-com:vml" Requires="v">
                <p:oleObj name="Equation" r:id="rId6" imgW="215806" imgH="228501" progId="Equation.3">
                  <p:embed/>
                </p:oleObj>
              </mc:Choice>
              <mc:Fallback>
                <p:oleObj name="Equation" r:id="rId6" imgW="215806" imgH="228501" progId="Equation.3">
                  <p:embed/>
                  <p:pic>
                    <p:nvPicPr>
                      <p:cNvPr id="3379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6337" y="4201879"/>
                        <a:ext cx="367850" cy="385761"/>
                      </a:xfrm>
                      <a:prstGeom prst="rect">
                        <a:avLst/>
                      </a:prstGeom>
                      <a:noFill/>
                    </p:spPr>
                  </p:pic>
                </p:oleObj>
              </mc:Fallback>
            </mc:AlternateContent>
          </a:graphicData>
        </a:graphic>
      </p:graphicFrame>
      <p:graphicFrame>
        <p:nvGraphicFramePr>
          <p:cNvPr id="11" name="Object 5">
            <a:extLst>
              <a:ext uri="{FF2B5EF4-FFF2-40B4-BE49-F238E27FC236}">
                <a16:creationId xmlns:a16="http://schemas.microsoft.com/office/drawing/2014/main" id="{BBA59662-2234-4A6B-A9F0-1D2C0ADC7AAB}"/>
              </a:ext>
            </a:extLst>
          </p:cNvPr>
          <p:cNvGraphicFramePr>
            <a:graphicFrameLocks noChangeAspect="1"/>
          </p:cNvGraphicFramePr>
          <p:nvPr>
            <p:extLst>
              <p:ext uri="{D42A27DB-BD31-4B8C-83A1-F6EECF244321}">
                <p14:modId xmlns:p14="http://schemas.microsoft.com/office/powerpoint/2010/main" val="1902450348"/>
              </p:ext>
            </p:extLst>
          </p:nvPr>
        </p:nvGraphicFramePr>
        <p:xfrm>
          <a:off x="1249528" y="4587640"/>
          <a:ext cx="370605" cy="387138"/>
        </p:xfrm>
        <a:graphic>
          <a:graphicData uri="http://schemas.openxmlformats.org/presentationml/2006/ole">
            <mc:AlternateContent xmlns:mc="http://schemas.openxmlformats.org/markup-compatibility/2006">
              <mc:Choice xmlns:v="urn:schemas-microsoft-com:vml" Requires="v">
                <p:oleObj name="Equation" r:id="rId8" imgW="215806" imgH="228501" progId="Equation.3">
                  <p:embed/>
                </p:oleObj>
              </mc:Choice>
              <mc:Fallback>
                <p:oleObj name="Equation" r:id="rId8" imgW="215806" imgH="228501" progId="Equation.3">
                  <p:embed/>
                  <p:pic>
                    <p:nvPicPr>
                      <p:cNvPr id="3379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9528" y="4587640"/>
                        <a:ext cx="370605" cy="387138"/>
                      </a:xfrm>
                      <a:prstGeom prst="rect">
                        <a:avLst/>
                      </a:prstGeom>
                      <a:noFill/>
                    </p:spPr>
                  </p:pic>
                </p:oleObj>
              </mc:Fallback>
            </mc:AlternateContent>
          </a:graphicData>
        </a:graphic>
      </p:graphicFrame>
    </p:spTree>
    <p:extLst>
      <p:ext uri="{BB962C8B-B14F-4D97-AF65-F5344CB8AC3E}">
        <p14:creationId xmlns:p14="http://schemas.microsoft.com/office/powerpoint/2010/main" val="2868745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38</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fa-IR" dirty="0">
                <a:cs typeface="B Nazanin" pitchFamily="2" charset="-78"/>
              </a:rPr>
              <a:t>طراحی را برای یک باریکه فرضی به جریان </a:t>
            </a:r>
            <a:r>
              <a:rPr lang="en-US" dirty="0">
                <a:cs typeface="B Nazanin" pitchFamily="2" charset="-78"/>
              </a:rPr>
              <a:t>mA</a:t>
            </a:r>
            <a:r>
              <a:rPr lang="fa-IR" dirty="0">
                <a:cs typeface="B Nazanin" pitchFamily="2" charset="-78"/>
              </a:rPr>
              <a:t> 2 و با شعاع اولیه </a:t>
            </a:r>
            <a:r>
              <a:rPr lang="en-US" dirty="0">
                <a:cs typeface="B Nazanin" pitchFamily="2" charset="-78"/>
              </a:rPr>
              <a:t>mm </a:t>
            </a:r>
            <a:r>
              <a:rPr lang="fa-IR" dirty="0">
                <a:cs typeface="B Nazanin" pitchFamily="2" charset="-78"/>
              </a:rPr>
              <a:t>4 ، شعاع محل تمرکز </a:t>
            </a:r>
            <a:r>
              <a:rPr lang="en-US" dirty="0">
                <a:cs typeface="B Nazanin" pitchFamily="2" charset="-78"/>
              </a:rPr>
              <a:t>mm </a:t>
            </a:r>
            <a:r>
              <a:rPr lang="fa-IR" dirty="0">
                <a:cs typeface="B Nazanin" pitchFamily="2" charset="-78"/>
              </a:rPr>
              <a:t>2 ، دیورژانس °5 و طول کمتر از </a:t>
            </a:r>
            <a:r>
              <a:rPr lang="en-US" dirty="0">
                <a:cs typeface="B Nazanin" pitchFamily="2" charset="-78"/>
              </a:rPr>
              <a:t>cm</a:t>
            </a:r>
            <a:r>
              <a:rPr lang="fa-IR" dirty="0">
                <a:cs typeface="B Nazanin" pitchFamily="2" charset="-78"/>
              </a:rPr>
              <a:t> 10 برای کل مجموعه شتاب‌دهنده و متمرکز کننده انجام می‌دهیم که می‌خواهیم تا انرژی </a:t>
            </a:r>
            <a:r>
              <a:rPr lang="en-US" dirty="0">
                <a:cs typeface="B Nazanin" pitchFamily="2" charset="-78"/>
              </a:rPr>
              <a:t>keV</a:t>
            </a:r>
            <a:r>
              <a:rPr lang="fa-IR" dirty="0">
                <a:cs typeface="B Nazanin" pitchFamily="2" charset="-78"/>
              </a:rPr>
              <a:t> 30 شتاب بگیرد. یک باریکه هیپربولیک با این مشخصات دارای فاصله ای برابر با نصف طول کل مجموعه یعنی </a:t>
            </a:r>
            <a:r>
              <a:rPr lang="en-US" dirty="0">
                <a:cs typeface="B Nazanin" pitchFamily="2" charset="-78"/>
              </a:rPr>
              <a:t>cm</a:t>
            </a:r>
            <a:r>
              <a:rPr lang="fa-IR" dirty="0">
                <a:cs typeface="B Nazanin" pitchFamily="2" charset="-78"/>
              </a:rPr>
              <a:t> 5 بین محل تمرکز و کاتد و دو برابر انرژی باریکه خروجی یعنی </a:t>
            </a:r>
            <a:r>
              <a:rPr lang="en-US" dirty="0">
                <a:cs typeface="B Nazanin" pitchFamily="2" charset="-78"/>
              </a:rPr>
              <a:t>keV</a:t>
            </a:r>
            <a:r>
              <a:rPr lang="fa-IR" dirty="0">
                <a:cs typeface="B Nazanin" pitchFamily="2" charset="-78"/>
              </a:rPr>
              <a:t> 60 در محل تمرکز خواهد بود </a:t>
            </a:r>
            <a:endParaRPr lang="en-US" dirty="0">
              <a:cs typeface="B Nazanin" pitchFamily="2" charset="-78"/>
            </a:endParaRPr>
          </a:p>
          <a:p>
            <a:pPr algn="r" rtl="1"/>
            <a:endParaRPr lang="en-US" dirty="0"/>
          </a:p>
        </p:txBody>
      </p:sp>
      <p:graphicFrame>
        <p:nvGraphicFramePr>
          <p:cNvPr id="12" name="Object 2">
            <a:extLst>
              <a:ext uri="{FF2B5EF4-FFF2-40B4-BE49-F238E27FC236}">
                <a16:creationId xmlns:a16="http://schemas.microsoft.com/office/drawing/2014/main" id="{5F7B558E-D1D3-4102-914A-9A43B18EA861}"/>
              </a:ext>
            </a:extLst>
          </p:cNvPr>
          <p:cNvGraphicFramePr>
            <a:graphicFrameLocks noChangeAspect="1"/>
          </p:cNvGraphicFramePr>
          <p:nvPr>
            <p:extLst>
              <p:ext uri="{D42A27DB-BD31-4B8C-83A1-F6EECF244321}">
                <p14:modId xmlns:p14="http://schemas.microsoft.com/office/powerpoint/2010/main" val="4003777143"/>
              </p:ext>
            </p:extLst>
          </p:nvPr>
        </p:nvGraphicFramePr>
        <p:xfrm>
          <a:off x="3323425" y="4675262"/>
          <a:ext cx="2953284" cy="758754"/>
        </p:xfrm>
        <a:graphic>
          <a:graphicData uri="http://schemas.openxmlformats.org/presentationml/2006/ole">
            <mc:AlternateContent xmlns:mc="http://schemas.openxmlformats.org/markup-compatibility/2006">
              <mc:Choice xmlns:v="urn:schemas-microsoft-com:vml" Requires="v">
                <p:oleObj name="Equation" r:id="rId2" imgW="1625600" imgH="419100" progId="Equation.3">
                  <p:embed/>
                </p:oleObj>
              </mc:Choice>
              <mc:Fallback>
                <p:oleObj name="Equation" r:id="rId2" imgW="1625600" imgH="419100" progId="Equation.3">
                  <p:embed/>
                  <p:pic>
                    <p:nvPicPr>
                      <p:cNvPr id="358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425" y="4675262"/>
                        <a:ext cx="2953284" cy="758754"/>
                      </a:xfrm>
                      <a:prstGeom prst="rect">
                        <a:avLst/>
                      </a:prstGeom>
                      <a:noFill/>
                    </p:spPr>
                  </p:pic>
                </p:oleObj>
              </mc:Fallback>
            </mc:AlternateContent>
          </a:graphicData>
        </a:graphic>
      </p:graphicFrame>
    </p:spTree>
    <p:extLst>
      <p:ext uri="{BB962C8B-B14F-4D97-AF65-F5344CB8AC3E}">
        <p14:creationId xmlns:p14="http://schemas.microsoft.com/office/powerpoint/2010/main" val="487661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39</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pic>
        <p:nvPicPr>
          <p:cNvPr id="6" name="Picture 2">
            <a:extLst>
              <a:ext uri="{FF2B5EF4-FFF2-40B4-BE49-F238E27FC236}">
                <a16:creationId xmlns:a16="http://schemas.microsoft.com/office/drawing/2014/main" id="{C0AB463C-4E23-4273-A003-8CAA0F5A44B4}"/>
              </a:ext>
            </a:extLst>
          </p:cNvPr>
          <p:cNvPicPr>
            <a:picLocks noChangeAspect="1" noChangeArrowheads="1"/>
          </p:cNvPicPr>
          <p:nvPr/>
        </p:nvPicPr>
        <p:blipFill>
          <a:blip r:embed="rId2" cstate="print"/>
          <a:srcRect/>
          <a:stretch>
            <a:fillRect/>
          </a:stretch>
        </p:blipFill>
        <p:spPr bwMode="auto">
          <a:xfrm>
            <a:off x="1814689" y="2146020"/>
            <a:ext cx="5803311" cy="3504336"/>
          </a:xfrm>
          <a:prstGeom prst="rect">
            <a:avLst/>
          </a:prstGeom>
          <a:noFill/>
          <a:ln w="9525">
            <a:noFill/>
            <a:miter lim="800000"/>
            <a:headEnd/>
            <a:tailEnd/>
          </a:ln>
        </p:spPr>
      </p:pic>
    </p:spTree>
    <p:extLst>
      <p:ext uri="{BB962C8B-B14F-4D97-AF65-F5344CB8AC3E}">
        <p14:creationId xmlns:p14="http://schemas.microsoft.com/office/powerpoint/2010/main" val="120024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شتاب‌دهی به ذرات باردار با میدان الکتریکی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4</a:t>
            </a:fld>
            <a:endParaRPr lang="en-US" dirty="0"/>
          </a:p>
        </p:txBody>
      </p:sp>
      <p:pic>
        <p:nvPicPr>
          <p:cNvPr id="5" name="Picture 4">
            <a:extLst>
              <a:ext uri="{FF2B5EF4-FFF2-40B4-BE49-F238E27FC236}">
                <a16:creationId xmlns:a16="http://schemas.microsoft.com/office/drawing/2014/main" id="{A7747659-F2B1-4047-A4D1-30A6C4E0B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038" y="2015961"/>
            <a:ext cx="4557924" cy="3824209"/>
          </a:xfrm>
          <a:prstGeom prst="rect">
            <a:avLst/>
          </a:prstGeom>
        </p:spPr>
      </p:pic>
    </p:spTree>
    <p:extLst>
      <p:ext uri="{BB962C8B-B14F-4D97-AF65-F5344CB8AC3E}">
        <p14:creationId xmlns:p14="http://schemas.microsoft.com/office/powerpoint/2010/main" val="3207055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40</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pic>
        <p:nvPicPr>
          <p:cNvPr id="4098" name="Picture 2" descr="Electrostatic beams from tailored plasmas in a Penning–Malmberg trap:  Physics of Plasmas: Vol 17, No 12">
            <a:extLst>
              <a:ext uri="{FF2B5EF4-FFF2-40B4-BE49-F238E27FC236}">
                <a16:creationId xmlns:a16="http://schemas.microsoft.com/office/drawing/2014/main" id="{10267CD5-A4D8-41E0-AC5A-C14CE0C67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299085"/>
            <a:ext cx="66675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381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41</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21369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fa-IR" sz="2400" dirty="0">
                <a:cs typeface="B Nazanin" pitchFamily="2" charset="-78"/>
              </a:rPr>
              <a:t>باریکه هایپربولیکی این مثال:</a:t>
            </a:r>
            <a:endParaRPr lang="en-US" sz="2400" dirty="0"/>
          </a:p>
        </p:txBody>
      </p:sp>
      <p:pic>
        <p:nvPicPr>
          <p:cNvPr id="6" name="Picture 5">
            <a:extLst>
              <a:ext uri="{FF2B5EF4-FFF2-40B4-BE49-F238E27FC236}">
                <a16:creationId xmlns:a16="http://schemas.microsoft.com/office/drawing/2014/main" id="{C639617D-6D75-4A3A-AD61-E42227CD6E48}"/>
              </a:ext>
            </a:extLst>
          </p:cNvPr>
          <p:cNvPicPr>
            <a:picLocks noChangeAspect="1" noChangeArrowheads="1"/>
          </p:cNvPicPr>
          <p:nvPr/>
        </p:nvPicPr>
        <p:blipFill>
          <a:blip r:embed="rId2" cstate="print"/>
          <a:srcRect/>
          <a:stretch>
            <a:fillRect/>
          </a:stretch>
        </p:blipFill>
        <p:spPr bwMode="auto">
          <a:xfrm>
            <a:off x="768201" y="2498319"/>
            <a:ext cx="4948936" cy="3715387"/>
          </a:xfrm>
          <a:prstGeom prst="rect">
            <a:avLst/>
          </a:prstGeom>
          <a:noFill/>
          <a:ln w="9525">
            <a:noFill/>
            <a:miter lim="800000"/>
            <a:headEnd/>
            <a:tailEnd/>
          </a:ln>
        </p:spPr>
      </p:pic>
    </p:spTree>
    <p:extLst>
      <p:ext uri="{BB962C8B-B14F-4D97-AF65-F5344CB8AC3E}">
        <p14:creationId xmlns:p14="http://schemas.microsoft.com/office/powerpoint/2010/main" val="247403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42</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62598" y="1863832"/>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fa-IR" dirty="0">
                <a:cs typeface="B Nazanin" pitchFamily="2" charset="-78"/>
              </a:rPr>
              <a:t>بر طبق معادله 18 برای پتانسیل محور باریکه خواهیم داشت :</a:t>
            </a:r>
            <a:endParaRPr lang="en-US" dirty="0">
              <a:cs typeface="B Nazanin" pitchFamily="2" charset="-78"/>
            </a:endParaRPr>
          </a:p>
          <a:p>
            <a:pPr algn="just" rtl="1"/>
            <a:endParaRPr lang="en-US" dirty="0">
              <a:cs typeface="B Nazanin" pitchFamily="2" charset="-78"/>
            </a:endParaRPr>
          </a:p>
          <a:p>
            <a:pPr algn="just" rtl="1"/>
            <a:endParaRPr lang="en-US" dirty="0">
              <a:cs typeface="B Nazanin" pitchFamily="2" charset="-78"/>
            </a:endParaRPr>
          </a:p>
          <a:p>
            <a:pPr algn="just" rtl="1"/>
            <a:r>
              <a:rPr lang="fa-IR" dirty="0">
                <a:cs typeface="B Nazanin" pitchFamily="2" charset="-78"/>
              </a:rPr>
              <a:t>می‌خواهیم باریکه الکترونی توسط الکترود‌های متصل به پتانسیل </a:t>
            </a:r>
            <a:r>
              <a:rPr lang="en-US" dirty="0">
                <a:cs typeface="B Nazanin" pitchFamily="2" charset="-78"/>
              </a:rPr>
              <a:t>kV</a:t>
            </a:r>
            <a:r>
              <a:rPr lang="fa-IR" dirty="0">
                <a:cs typeface="B Nazanin" pitchFamily="2" charset="-78"/>
              </a:rPr>
              <a:t> 60 شتاب بگیرد لذا لازم است تا پتانسیل حداکثر محور باریکه در محل باریکه قدری کمتر از این مقدار برسد. با داشتن یک شرط اولیه و با تغییر تدریجی شیب پتانسیل محور باریکه در نقطه </a:t>
            </a:r>
            <a:r>
              <a:rPr lang="en-US" dirty="0">
                <a:cs typeface="B Nazanin" pitchFamily="2" charset="-78"/>
              </a:rPr>
              <a:t>0</a:t>
            </a:r>
            <a:r>
              <a:rPr lang="fa-IR" dirty="0">
                <a:cs typeface="B Nazanin" pitchFamily="2" charset="-78"/>
              </a:rPr>
              <a:t> </a:t>
            </a:r>
            <a:r>
              <a:rPr lang="en-US" dirty="0">
                <a:cs typeface="B Nazanin" pitchFamily="2" charset="-78"/>
              </a:rPr>
              <a:t>x = </a:t>
            </a:r>
            <a:r>
              <a:rPr lang="fa-IR" dirty="0">
                <a:cs typeface="B Nazanin" pitchFamily="2" charset="-78"/>
              </a:rPr>
              <a:t> ( شرط اولیه دوم برای حل معادله پتانسیل محوری )  و محاسبه پتانسیل حداکثر محور باریکه، شیب اولیه مناسب برای پتانسیل محوری را به دست می‌آوریم</a:t>
            </a:r>
            <a:r>
              <a:rPr lang="en-US" dirty="0">
                <a:cs typeface="B Nazanin" pitchFamily="2" charset="-78"/>
              </a:rPr>
              <a:t>.</a:t>
            </a:r>
          </a:p>
          <a:p>
            <a:pPr algn="r" rtl="1"/>
            <a:endParaRPr lang="en-US" dirty="0"/>
          </a:p>
        </p:txBody>
      </p:sp>
      <p:graphicFrame>
        <p:nvGraphicFramePr>
          <p:cNvPr id="6" name="Object 2">
            <a:extLst>
              <a:ext uri="{FF2B5EF4-FFF2-40B4-BE49-F238E27FC236}">
                <a16:creationId xmlns:a16="http://schemas.microsoft.com/office/drawing/2014/main" id="{BF062217-9C38-4395-8F0A-1323B0DB58B2}"/>
              </a:ext>
            </a:extLst>
          </p:cNvPr>
          <p:cNvGraphicFramePr>
            <a:graphicFrameLocks noChangeAspect="1"/>
          </p:cNvGraphicFramePr>
          <p:nvPr>
            <p:extLst>
              <p:ext uri="{D42A27DB-BD31-4B8C-83A1-F6EECF244321}">
                <p14:modId xmlns:p14="http://schemas.microsoft.com/office/powerpoint/2010/main" val="561149349"/>
              </p:ext>
            </p:extLst>
          </p:nvPr>
        </p:nvGraphicFramePr>
        <p:xfrm>
          <a:off x="980973" y="2441960"/>
          <a:ext cx="5872754" cy="810638"/>
        </p:xfrm>
        <a:graphic>
          <a:graphicData uri="http://schemas.openxmlformats.org/presentationml/2006/ole">
            <mc:AlternateContent xmlns:mc="http://schemas.openxmlformats.org/markup-compatibility/2006">
              <mc:Choice xmlns:v="urn:schemas-microsoft-com:vml" Requires="v">
                <p:oleObj name="Equation" r:id="rId2" imgW="3467100" imgH="482600" progId="Equation.3">
                  <p:embed/>
                </p:oleObj>
              </mc:Choice>
              <mc:Fallback>
                <p:oleObj name="Equation" r:id="rId2" imgW="3467100" imgH="482600" progId="Equation.3">
                  <p:embed/>
                  <p:pic>
                    <p:nvPicPr>
                      <p:cNvPr id="3686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973" y="2441960"/>
                        <a:ext cx="5872754" cy="810638"/>
                      </a:xfrm>
                      <a:prstGeom prst="rect">
                        <a:avLst/>
                      </a:prstGeom>
                      <a:noFill/>
                    </p:spPr>
                  </p:pic>
                </p:oleObj>
              </mc:Fallback>
            </mc:AlternateContent>
          </a:graphicData>
        </a:graphic>
      </p:graphicFrame>
    </p:spTree>
    <p:extLst>
      <p:ext uri="{BB962C8B-B14F-4D97-AF65-F5344CB8AC3E}">
        <p14:creationId xmlns:p14="http://schemas.microsoft.com/office/powerpoint/2010/main" val="38374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43</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graphicFrame>
        <p:nvGraphicFramePr>
          <p:cNvPr id="6" name="Content Placeholder 8">
            <a:extLst>
              <a:ext uri="{FF2B5EF4-FFF2-40B4-BE49-F238E27FC236}">
                <a16:creationId xmlns:a16="http://schemas.microsoft.com/office/drawing/2014/main" id="{6B0F5897-E5ED-4263-98E6-3A3FE10945A0}"/>
              </a:ext>
            </a:extLst>
          </p:cNvPr>
          <p:cNvGraphicFramePr>
            <a:graphicFrameLocks/>
          </p:cNvGraphicFramePr>
          <p:nvPr>
            <p:extLst>
              <p:ext uri="{D42A27DB-BD31-4B8C-83A1-F6EECF244321}">
                <p14:modId xmlns:p14="http://schemas.microsoft.com/office/powerpoint/2010/main" val="243960161"/>
              </p:ext>
            </p:extLst>
          </p:nvPr>
        </p:nvGraphicFramePr>
        <p:xfrm>
          <a:off x="2043870" y="1892181"/>
          <a:ext cx="4665699" cy="4646314"/>
        </p:xfrm>
        <a:graphic>
          <a:graphicData uri="http://schemas.openxmlformats.org/drawingml/2006/table">
            <a:tbl>
              <a:tblPr/>
              <a:tblGrid>
                <a:gridCol w="2375265">
                  <a:extLst>
                    <a:ext uri="{9D8B030D-6E8A-4147-A177-3AD203B41FA5}">
                      <a16:colId xmlns:a16="http://schemas.microsoft.com/office/drawing/2014/main" val="20000"/>
                    </a:ext>
                  </a:extLst>
                </a:gridCol>
                <a:gridCol w="2290434">
                  <a:extLst>
                    <a:ext uri="{9D8B030D-6E8A-4147-A177-3AD203B41FA5}">
                      <a16:colId xmlns:a16="http://schemas.microsoft.com/office/drawing/2014/main" val="20001"/>
                    </a:ext>
                  </a:extLst>
                </a:gridCol>
              </a:tblGrid>
              <a:tr h="1030513">
                <a:tc>
                  <a:txBody>
                    <a:bodyPr/>
                    <a:lstStyle/>
                    <a:p>
                      <a:pPr algn="ctr" rtl="1">
                        <a:lnSpc>
                          <a:spcPct val="115000"/>
                        </a:lnSpc>
                        <a:spcAft>
                          <a:spcPts val="1000"/>
                        </a:spcAft>
                      </a:pPr>
                      <a:r>
                        <a:rPr lang="fa-IR" sz="2000" b="1" dirty="0">
                          <a:latin typeface="Calibri"/>
                          <a:ea typeface="Calibri"/>
                          <a:cs typeface="B Nazanin" pitchFamily="2" charset="-78"/>
                        </a:rPr>
                        <a:t>شیب پتانسیل</a:t>
                      </a:r>
                      <a:endParaRPr lang="en-US" sz="2000" b="1" dirty="0">
                        <a:latin typeface="Calibri"/>
                        <a:ea typeface="Calibri"/>
                        <a:cs typeface="B Nazanin" pitchFamily="2" charset="-78"/>
                      </a:endParaRPr>
                    </a:p>
                    <a:p>
                      <a:pPr algn="ctr" rtl="1">
                        <a:lnSpc>
                          <a:spcPct val="115000"/>
                        </a:lnSpc>
                        <a:spcAft>
                          <a:spcPts val="1000"/>
                        </a:spcAft>
                      </a:pPr>
                      <a:r>
                        <a:rPr lang="en-US" sz="2000" b="1" dirty="0">
                          <a:latin typeface="Calibri"/>
                          <a:ea typeface="Calibri"/>
                          <a:cs typeface="B Nazanin" pitchFamily="2" charset="-78"/>
                        </a:rPr>
                        <a:t>( kV/cm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ar-SA" sz="2000" b="1">
                          <a:latin typeface="Calibri"/>
                          <a:ea typeface="Calibri"/>
                          <a:cs typeface="B Nazanin" pitchFamily="2" charset="-78"/>
                        </a:rPr>
                        <a:t>پتانسیل محوری حداکثر باریکه</a:t>
                      </a:r>
                      <a:endParaRPr lang="en-US" sz="2000" b="1">
                        <a:latin typeface="Calibri"/>
                        <a:ea typeface="Calibri"/>
                        <a:cs typeface="B Nazanin" pitchFamily="2" charset="-78"/>
                      </a:endParaRPr>
                    </a:p>
                    <a:p>
                      <a:pPr algn="ctr" rtl="1">
                        <a:lnSpc>
                          <a:spcPct val="115000"/>
                        </a:lnSpc>
                        <a:spcAft>
                          <a:spcPts val="1000"/>
                        </a:spcAft>
                      </a:pPr>
                      <a:r>
                        <a:rPr lang="en-US" sz="2000" b="1">
                          <a:latin typeface="Calibri"/>
                          <a:ea typeface="Calibri"/>
                          <a:cs typeface="B Nazanin" pitchFamily="2" charset="-78"/>
                        </a:rPr>
                        <a:t>( kV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7592">
                <a:tc>
                  <a:txBody>
                    <a:bodyPr/>
                    <a:lstStyle/>
                    <a:p>
                      <a:pPr algn="ctr" rtl="1">
                        <a:lnSpc>
                          <a:spcPct val="115000"/>
                        </a:lnSpc>
                        <a:spcAft>
                          <a:spcPts val="1000"/>
                        </a:spcAft>
                      </a:pPr>
                      <a:r>
                        <a:rPr lang="fa-IR" sz="2000" b="1">
                          <a:latin typeface="Calibri"/>
                          <a:ea typeface="Calibri"/>
                          <a:cs typeface="B Nazanin" pitchFamily="2" charset="-78"/>
                        </a:rPr>
                        <a:t>1</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ar-SA" sz="2000" b="1" dirty="0">
                          <a:latin typeface="Calibri"/>
                          <a:ea typeface="Calibri"/>
                          <a:cs typeface="B Nazanin" pitchFamily="2" charset="-78"/>
                        </a:rPr>
                        <a:t>1/4</a:t>
                      </a:r>
                      <a:endParaRPr lang="en-US" sz="2000" b="1" dirty="0">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7592">
                <a:tc>
                  <a:txBody>
                    <a:bodyPr/>
                    <a:lstStyle/>
                    <a:p>
                      <a:pPr algn="ctr" rtl="1">
                        <a:lnSpc>
                          <a:spcPct val="115000"/>
                        </a:lnSpc>
                        <a:spcAft>
                          <a:spcPts val="1000"/>
                        </a:spcAft>
                      </a:pPr>
                      <a:r>
                        <a:rPr lang="ar-SA" sz="2000" b="1">
                          <a:latin typeface="Calibri"/>
                          <a:ea typeface="Calibri"/>
                          <a:cs typeface="B Nazanin" pitchFamily="2" charset="-78"/>
                        </a:rPr>
                        <a:t>2</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ar-SA" sz="2000" b="1" dirty="0">
                          <a:latin typeface="Calibri"/>
                          <a:ea typeface="Calibri"/>
                          <a:cs typeface="B Nazanin" pitchFamily="2" charset="-78"/>
                        </a:rPr>
                        <a:t>2/8</a:t>
                      </a:r>
                      <a:endParaRPr lang="en-US" sz="2000" b="1" dirty="0">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7592">
                <a:tc>
                  <a:txBody>
                    <a:bodyPr/>
                    <a:lstStyle/>
                    <a:p>
                      <a:pPr algn="ctr" rtl="1">
                        <a:lnSpc>
                          <a:spcPct val="115000"/>
                        </a:lnSpc>
                        <a:spcAft>
                          <a:spcPts val="1000"/>
                        </a:spcAft>
                      </a:pPr>
                      <a:r>
                        <a:rPr lang="ar-SA" sz="2000" b="1">
                          <a:latin typeface="Calibri"/>
                          <a:ea typeface="Calibri"/>
                          <a:cs typeface="B Nazanin" pitchFamily="2" charset="-78"/>
                        </a:rPr>
                        <a:t>5</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ar-SA" sz="2000" b="1" dirty="0">
                          <a:latin typeface="Calibri"/>
                          <a:ea typeface="Calibri"/>
                          <a:cs typeface="B Nazanin" pitchFamily="2" charset="-78"/>
                        </a:rPr>
                        <a:t>5/20</a:t>
                      </a:r>
                      <a:endParaRPr lang="en-US" sz="2000" b="1" dirty="0">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7592">
                <a:tc>
                  <a:txBody>
                    <a:bodyPr/>
                    <a:lstStyle/>
                    <a:p>
                      <a:pPr algn="ctr" rtl="1">
                        <a:lnSpc>
                          <a:spcPct val="115000"/>
                        </a:lnSpc>
                        <a:spcAft>
                          <a:spcPts val="1000"/>
                        </a:spcAft>
                      </a:pPr>
                      <a:r>
                        <a:rPr lang="ar-SA" sz="2000" b="1">
                          <a:latin typeface="Calibri"/>
                          <a:ea typeface="Calibri"/>
                          <a:cs typeface="B Nazanin" pitchFamily="2" charset="-78"/>
                        </a:rPr>
                        <a:t>10</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ar-SA" sz="2000" b="1">
                          <a:latin typeface="Calibri"/>
                          <a:ea typeface="Calibri"/>
                          <a:cs typeface="B Nazanin" pitchFamily="2" charset="-78"/>
                        </a:rPr>
                        <a:t>41</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7592">
                <a:tc>
                  <a:txBody>
                    <a:bodyPr/>
                    <a:lstStyle/>
                    <a:p>
                      <a:pPr algn="ctr" rtl="1">
                        <a:lnSpc>
                          <a:spcPct val="115000"/>
                        </a:lnSpc>
                        <a:spcAft>
                          <a:spcPts val="1000"/>
                        </a:spcAft>
                      </a:pPr>
                      <a:r>
                        <a:rPr lang="ar-SA" sz="2000" b="1">
                          <a:latin typeface="Calibri"/>
                          <a:ea typeface="Calibri"/>
                          <a:cs typeface="B Nazanin" pitchFamily="2" charset="-78"/>
                        </a:rPr>
                        <a:t>12</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ar-SA" sz="2000" b="1">
                          <a:latin typeface="Calibri"/>
                          <a:ea typeface="Calibri"/>
                          <a:cs typeface="B Nazanin" pitchFamily="2" charset="-78"/>
                        </a:rPr>
                        <a:t>49</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7592">
                <a:tc>
                  <a:txBody>
                    <a:bodyPr/>
                    <a:lstStyle/>
                    <a:p>
                      <a:pPr algn="ctr" rtl="1">
                        <a:lnSpc>
                          <a:spcPct val="115000"/>
                        </a:lnSpc>
                        <a:spcAft>
                          <a:spcPts val="1000"/>
                        </a:spcAft>
                      </a:pPr>
                      <a:r>
                        <a:rPr lang="ar-SA" sz="2000" b="1">
                          <a:latin typeface="Calibri"/>
                          <a:ea typeface="Calibri"/>
                          <a:cs typeface="B Nazanin" pitchFamily="2" charset="-78"/>
                        </a:rPr>
                        <a:t>13</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ar-SA" sz="2000" b="1">
                          <a:latin typeface="Calibri"/>
                          <a:ea typeface="Calibri"/>
                          <a:cs typeface="B Nazanin" pitchFamily="2" charset="-78"/>
                        </a:rPr>
                        <a:t>53</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7592">
                <a:tc>
                  <a:txBody>
                    <a:bodyPr/>
                    <a:lstStyle/>
                    <a:p>
                      <a:pPr algn="ctr" rtl="1">
                        <a:lnSpc>
                          <a:spcPct val="115000"/>
                        </a:lnSpc>
                        <a:spcAft>
                          <a:spcPts val="1000"/>
                        </a:spcAft>
                      </a:pPr>
                      <a:r>
                        <a:rPr lang="ar-SA" sz="2000" b="1">
                          <a:latin typeface="Calibri"/>
                          <a:ea typeface="Calibri"/>
                          <a:cs typeface="B Nazanin" pitchFamily="2" charset="-78"/>
                        </a:rPr>
                        <a:t>14</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rtl="1">
                        <a:lnSpc>
                          <a:spcPct val="115000"/>
                        </a:lnSpc>
                        <a:spcAft>
                          <a:spcPts val="1000"/>
                        </a:spcAft>
                      </a:pPr>
                      <a:r>
                        <a:rPr lang="ar-SA" sz="2000" b="1" dirty="0">
                          <a:latin typeface="Calibri"/>
                          <a:ea typeface="Calibri"/>
                          <a:cs typeface="B Nazanin" pitchFamily="2" charset="-78"/>
                        </a:rPr>
                        <a:t>57</a:t>
                      </a:r>
                      <a:endParaRPr lang="en-US" sz="2000" b="1" dirty="0">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7"/>
                  </a:ext>
                </a:extLst>
              </a:tr>
              <a:tr h="387592">
                <a:tc>
                  <a:txBody>
                    <a:bodyPr/>
                    <a:lstStyle/>
                    <a:p>
                      <a:pPr algn="ctr" rtl="1">
                        <a:lnSpc>
                          <a:spcPct val="115000"/>
                        </a:lnSpc>
                        <a:spcAft>
                          <a:spcPts val="1000"/>
                        </a:spcAft>
                      </a:pPr>
                      <a:r>
                        <a:rPr lang="ar-SA" sz="2000" b="1">
                          <a:latin typeface="Calibri"/>
                          <a:ea typeface="Calibri"/>
                          <a:cs typeface="B Nazanin" pitchFamily="2" charset="-78"/>
                        </a:rPr>
                        <a:t>15</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ar-SA" sz="2000" b="1">
                          <a:latin typeface="Calibri"/>
                          <a:ea typeface="Calibri"/>
                          <a:cs typeface="B Nazanin" pitchFamily="2" charset="-78"/>
                        </a:rPr>
                        <a:t>61</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87592">
                <a:tc>
                  <a:txBody>
                    <a:bodyPr/>
                    <a:lstStyle/>
                    <a:p>
                      <a:pPr algn="ctr" rtl="1">
                        <a:lnSpc>
                          <a:spcPct val="115000"/>
                        </a:lnSpc>
                        <a:spcAft>
                          <a:spcPts val="1000"/>
                        </a:spcAft>
                      </a:pPr>
                      <a:r>
                        <a:rPr lang="ar-SA" sz="2000" b="1">
                          <a:latin typeface="Calibri"/>
                          <a:ea typeface="Calibri"/>
                          <a:cs typeface="B Nazanin" pitchFamily="2" charset="-78"/>
                        </a:rPr>
                        <a:t>16</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ar-SA" sz="2000" b="1" dirty="0">
                          <a:latin typeface="Calibri"/>
                          <a:ea typeface="Calibri"/>
                          <a:cs typeface="B Nazanin" pitchFamily="2" charset="-78"/>
                        </a:rPr>
                        <a:t>65</a:t>
                      </a:r>
                      <a:endParaRPr lang="en-US" sz="2000" b="1" dirty="0">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10331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44</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7" y="1984526"/>
            <a:ext cx="8119928" cy="42291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fa-IR" sz="2400" dirty="0">
                <a:cs typeface="B Nazanin" pitchFamily="2" charset="-78"/>
              </a:rPr>
              <a:t>پتانسیل محوری باریکه:</a:t>
            </a:r>
            <a:endParaRPr lang="en-US" sz="2400" dirty="0"/>
          </a:p>
        </p:txBody>
      </p:sp>
      <p:pic>
        <p:nvPicPr>
          <p:cNvPr id="6" name="Picture 1">
            <a:extLst>
              <a:ext uri="{FF2B5EF4-FFF2-40B4-BE49-F238E27FC236}">
                <a16:creationId xmlns:a16="http://schemas.microsoft.com/office/drawing/2014/main" id="{E9D4AB90-1F8D-4371-B2EA-32C197F308F2}"/>
              </a:ext>
            </a:extLst>
          </p:cNvPr>
          <p:cNvPicPr>
            <a:picLocks noChangeAspect="1" noChangeArrowheads="1"/>
          </p:cNvPicPr>
          <p:nvPr/>
        </p:nvPicPr>
        <p:blipFill>
          <a:blip r:embed="rId2" cstate="print"/>
          <a:srcRect/>
          <a:stretch>
            <a:fillRect/>
          </a:stretch>
        </p:blipFill>
        <p:spPr bwMode="auto">
          <a:xfrm>
            <a:off x="961043" y="2259484"/>
            <a:ext cx="5294477" cy="4045607"/>
          </a:xfrm>
          <a:prstGeom prst="rect">
            <a:avLst/>
          </a:prstGeom>
          <a:noFill/>
          <a:ln w="9525">
            <a:noFill/>
            <a:miter lim="800000"/>
            <a:headEnd/>
            <a:tailEnd/>
          </a:ln>
        </p:spPr>
      </p:pic>
    </p:spTree>
    <p:extLst>
      <p:ext uri="{BB962C8B-B14F-4D97-AF65-F5344CB8AC3E}">
        <p14:creationId xmlns:p14="http://schemas.microsoft.com/office/powerpoint/2010/main" val="760832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45</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1863832"/>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fa-IR" dirty="0">
                <a:cs typeface="B Nazanin" pitchFamily="2" charset="-78"/>
              </a:rPr>
              <a:t>برای به دست آوردن سطوح هم پتانسیل به یک معادله تحلیلی برای پتانسیل محوری نیاز داریم. این معادله را با برازش یک منحنی چند جمله ای بر منحنی پتانسیل محور باریکه به دست می‌آوریم. برازش را از منحنی درجه 3 آغاز می‌کنیم و هر بار پس از افزایش درجه منحنی، حداکثر خطای نسبی برازش را محاسبه می‌کنیم.</a:t>
            </a:r>
            <a:endParaRPr lang="en-US" dirty="0">
              <a:cs typeface="B Nazanin" pitchFamily="2" charset="-78"/>
            </a:endParaRPr>
          </a:p>
        </p:txBody>
      </p:sp>
      <p:graphicFrame>
        <p:nvGraphicFramePr>
          <p:cNvPr id="6" name="Table 5">
            <a:extLst>
              <a:ext uri="{FF2B5EF4-FFF2-40B4-BE49-F238E27FC236}">
                <a16:creationId xmlns:a16="http://schemas.microsoft.com/office/drawing/2014/main" id="{9EE9CF16-20A7-4094-85F8-4E5214CC2C02}"/>
              </a:ext>
            </a:extLst>
          </p:cNvPr>
          <p:cNvGraphicFramePr>
            <a:graphicFrameLocks noGrp="1"/>
          </p:cNvGraphicFramePr>
          <p:nvPr>
            <p:extLst>
              <p:ext uri="{D42A27DB-BD31-4B8C-83A1-F6EECF244321}">
                <p14:modId xmlns:p14="http://schemas.microsoft.com/office/powerpoint/2010/main" val="2800135597"/>
              </p:ext>
            </p:extLst>
          </p:nvPr>
        </p:nvGraphicFramePr>
        <p:xfrm>
          <a:off x="3036337" y="3571564"/>
          <a:ext cx="2236694" cy="3031236"/>
        </p:xfrm>
        <a:graphic>
          <a:graphicData uri="http://schemas.openxmlformats.org/drawingml/2006/table">
            <a:tbl>
              <a:tblPr rtl="1"/>
              <a:tblGrid>
                <a:gridCol w="1200150">
                  <a:extLst>
                    <a:ext uri="{9D8B030D-6E8A-4147-A177-3AD203B41FA5}">
                      <a16:colId xmlns:a16="http://schemas.microsoft.com/office/drawing/2014/main" val="20000"/>
                    </a:ext>
                  </a:extLst>
                </a:gridCol>
                <a:gridCol w="1036544">
                  <a:extLst>
                    <a:ext uri="{9D8B030D-6E8A-4147-A177-3AD203B41FA5}">
                      <a16:colId xmlns:a16="http://schemas.microsoft.com/office/drawing/2014/main" val="20001"/>
                    </a:ext>
                  </a:extLst>
                </a:gridCol>
              </a:tblGrid>
              <a:tr h="0">
                <a:tc>
                  <a:txBody>
                    <a:bodyPr/>
                    <a:lstStyle/>
                    <a:p>
                      <a:pPr algn="ctr" rtl="1">
                        <a:lnSpc>
                          <a:spcPct val="115000"/>
                        </a:lnSpc>
                        <a:spcAft>
                          <a:spcPts val="1000"/>
                        </a:spcAft>
                      </a:pPr>
                      <a:r>
                        <a:rPr lang="ar-SA" sz="2000" b="1" dirty="0">
                          <a:latin typeface="Calibri"/>
                          <a:ea typeface="Calibri"/>
                          <a:cs typeface="B Nazanin" pitchFamily="2" charset="-78"/>
                        </a:rPr>
                        <a:t>حداکثر خطای نسبی</a:t>
                      </a:r>
                      <a:endParaRPr lang="en-US" sz="2000" b="1" dirty="0">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ar-SA" sz="2000" b="1">
                          <a:latin typeface="Calibri"/>
                          <a:ea typeface="Calibri"/>
                          <a:cs typeface="B Nazanin" pitchFamily="2" charset="-78"/>
                        </a:rPr>
                        <a:t>درجه </a:t>
                      </a:r>
                      <a:r>
                        <a:rPr lang="fa-IR" sz="2000" b="1">
                          <a:latin typeface="Calibri"/>
                          <a:ea typeface="Calibri"/>
                          <a:cs typeface="B Nazanin" pitchFamily="2" charset="-78"/>
                        </a:rPr>
                        <a:t> منحنی</a:t>
                      </a:r>
                      <a:endParaRPr lang="en-US" sz="2000" b="1">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rtl="1">
                        <a:lnSpc>
                          <a:spcPct val="115000"/>
                        </a:lnSpc>
                        <a:spcAft>
                          <a:spcPts val="1000"/>
                        </a:spcAft>
                      </a:pPr>
                      <a:r>
                        <a:rPr lang="en-US" sz="2000" b="1" dirty="0">
                          <a:latin typeface="Calibri"/>
                          <a:ea typeface="Calibri"/>
                          <a:cs typeface="B Nazanin" pitchFamily="2" charset="-78"/>
                        </a:rPr>
                        <a:t>11.6%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en-US" sz="2000" b="1" dirty="0">
                          <a:latin typeface="Calibri"/>
                          <a:ea typeface="Calibri"/>
                          <a:cs typeface="B Nazanin" pitchFamily="2" charset="-78"/>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rtl="1">
                        <a:lnSpc>
                          <a:spcPct val="115000"/>
                        </a:lnSpc>
                        <a:spcAft>
                          <a:spcPts val="1000"/>
                        </a:spcAft>
                      </a:pPr>
                      <a:r>
                        <a:rPr lang="en-US" sz="2000" b="1" dirty="0">
                          <a:latin typeface="Calibri"/>
                          <a:ea typeface="Calibri"/>
                          <a:cs typeface="B Nazanin" pitchFamily="2" charset="-78"/>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en-US" sz="2000" b="1" dirty="0">
                          <a:latin typeface="Calibri"/>
                          <a:ea typeface="Calibri"/>
                          <a:cs typeface="B Nazanin" pitchFamily="2" charset="-78"/>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rtl="1">
                        <a:lnSpc>
                          <a:spcPct val="115000"/>
                        </a:lnSpc>
                        <a:spcAft>
                          <a:spcPts val="1000"/>
                        </a:spcAft>
                      </a:pPr>
                      <a:r>
                        <a:rPr lang="en-US" sz="2000" b="1" dirty="0">
                          <a:latin typeface="Calibri"/>
                          <a:ea typeface="Calibri"/>
                          <a:cs typeface="B Nazanin" pitchFamily="2" charset="-78"/>
                        </a:rPr>
                        <a:t>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en-US" sz="2000" b="1" dirty="0">
                          <a:latin typeface="Calibri"/>
                          <a:ea typeface="Calibri"/>
                          <a:cs typeface="B Nazanin" pitchFamily="2" charset="-78"/>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rtl="1">
                        <a:lnSpc>
                          <a:spcPct val="115000"/>
                        </a:lnSpc>
                        <a:spcAft>
                          <a:spcPts val="1000"/>
                        </a:spcAft>
                      </a:pPr>
                      <a:r>
                        <a:rPr lang="en-US" sz="2000" b="1" dirty="0">
                          <a:latin typeface="Calibri"/>
                          <a:ea typeface="Calibri"/>
                          <a:cs typeface="B Nazanin" pitchFamily="2" charset="-78"/>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en-US" sz="2000" b="1" dirty="0">
                          <a:latin typeface="Calibri"/>
                          <a:ea typeface="Calibri"/>
                          <a:cs typeface="B Nazanin" pitchFamily="2" charset="-78"/>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7165">
                <a:tc>
                  <a:txBody>
                    <a:bodyPr/>
                    <a:lstStyle/>
                    <a:p>
                      <a:pPr algn="ctr" rtl="1">
                        <a:lnSpc>
                          <a:spcPct val="115000"/>
                        </a:lnSpc>
                        <a:spcAft>
                          <a:spcPts val="1000"/>
                        </a:spcAft>
                      </a:pPr>
                      <a:r>
                        <a:rPr lang="en-US" sz="2000" b="1" dirty="0">
                          <a:latin typeface="Calibri"/>
                          <a:ea typeface="Calibri"/>
                          <a:cs typeface="B Nazanin" pitchFamily="2" charset="-78"/>
                        </a:rPr>
                        <a:t>1.15%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en-US" sz="2000" b="1" dirty="0">
                          <a:latin typeface="Calibri"/>
                          <a:ea typeface="Calibri"/>
                          <a:cs typeface="B Nazanin" pitchFamily="2" charset="-78"/>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6530">
                <a:tc>
                  <a:txBody>
                    <a:bodyPr/>
                    <a:lstStyle/>
                    <a:p>
                      <a:pPr algn="ctr" rtl="1">
                        <a:lnSpc>
                          <a:spcPct val="115000"/>
                        </a:lnSpc>
                        <a:spcAft>
                          <a:spcPts val="1000"/>
                        </a:spcAft>
                      </a:pPr>
                      <a:r>
                        <a:rPr lang="en-US" sz="2000" b="1" dirty="0">
                          <a:latin typeface="Calibri"/>
                          <a:ea typeface="Calibri"/>
                          <a:cs typeface="B Nazanin" pitchFamily="2" charset="-78"/>
                        </a:rPr>
                        <a:t>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en-US" sz="2000" b="1" dirty="0">
                          <a:latin typeface="Calibri"/>
                          <a:ea typeface="Calibri"/>
                          <a:cs typeface="B Nazanin" pitchFamily="2" charset="-78"/>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47317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46</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sp>
        <p:nvSpPr>
          <p:cNvPr id="5" name="Content Placeholder 2">
            <a:extLst>
              <a:ext uri="{FF2B5EF4-FFF2-40B4-BE49-F238E27FC236}">
                <a16:creationId xmlns:a16="http://schemas.microsoft.com/office/drawing/2014/main" id="{371D667E-3AC2-4F79-B0BB-E713BA5AAAFC}"/>
              </a:ext>
            </a:extLst>
          </p:cNvPr>
          <p:cNvSpPr txBox="1">
            <a:spLocks/>
          </p:cNvSpPr>
          <p:nvPr/>
        </p:nvSpPr>
        <p:spPr>
          <a:xfrm>
            <a:off x="588236" y="3429000"/>
            <a:ext cx="8423663" cy="2784706"/>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r>
              <a:rPr lang="fa-IR" dirty="0">
                <a:cs typeface="B Nazanin" pitchFamily="2" charset="-78"/>
              </a:rPr>
              <a:t>سپس  با قرار دادن این معادله و مشتقات آن در معادله 27 و قرار دادن</a:t>
            </a:r>
            <a:r>
              <a:rPr lang="en-US" dirty="0">
                <a:cs typeface="B Nazanin" pitchFamily="2" charset="-78"/>
              </a:rPr>
              <a:t>60</a:t>
            </a:r>
            <a:r>
              <a:rPr lang="fa-IR" dirty="0">
                <a:cs typeface="B Nazanin" pitchFamily="2" charset="-78"/>
              </a:rPr>
              <a:t> </a:t>
            </a:r>
            <a:r>
              <a:rPr lang="en-US" dirty="0">
                <a:cs typeface="B Nazanin" pitchFamily="2" charset="-78"/>
              </a:rPr>
              <a:t>V(</a:t>
            </a:r>
            <a:r>
              <a:rPr lang="en-US" dirty="0" err="1">
                <a:cs typeface="B Nazanin" pitchFamily="2" charset="-78"/>
              </a:rPr>
              <a:t>x,y</a:t>
            </a:r>
            <a:r>
              <a:rPr lang="en-US" dirty="0">
                <a:cs typeface="B Nazanin" pitchFamily="2" charset="-78"/>
              </a:rPr>
              <a:t>) =</a:t>
            </a:r>
            <a:r>
              <a:rPr lang="fa-IR" dirty="0">
                <a:cs typeface="B Nazanin" pitchFamily="2" charset="-78"/>
              </a:rPr>
              <a:t> و </a:t>
            </a:r>
            <a:r>
              <a:rPr lang="en-US" dirty="0">
                <a:cs typeface="B Nazanin" pitchFamily="2" charset="-78"/>
              </a:rPr>
              <a:t>30</a:t>
            </a:r>
            <a:r>
              <a:rPr lang="fa-IR" dirty="0">
                <a:cs typeface="B Nazanin" pitchFamily="2" charset="-78"/>
              </a:rPr>
              <a:t> </a:t>
            </a:r>
            <a:r>
              <a:rPr lang="en-US" dirty="0">
                <a:cs typeface="B Nazanin" pitchFamily="2" charset="-78"/>
              </a:rPr>
              <a:t>V(</a:t>
            </a:r>
            <a:r>
              <a:rPr lang="en-US" dirty="0" err="1">
                <a:cs typeface="B Nazanin" pitchFamily="2" charset="-78"/>
              </a:rPr>
              <a:t>x,y</a:t>
            </a:r>
            <a:r>
              <a:rPr lang="en-US" dirty="0">
                <a:cs typeface="B Nazanin" pitchFamily="2" charset="-78"/>
              </a:rPr>
              <a:t>) =</a:t>
            </a:r>
            <a:r>
              <a:rPr lang="fa-IR" dirty="0">
                <a:cs typeface="B Nazanin" pitchFamily="2" charset="-78"/>
              </a:rPr>
              <a:t> در آن، به‌ترتیب سطوح هم پتانسیل</a:t>
            </a:r>
            <a:r>
              <a:rPr lang="en-US" dirty="0">
                <a:cs typeface="B Nazanin" pitchFamily="2" charset="-78"/>
              </a:rPr>
              <a:t> </a:t>
            </a:r>
            <a:r>
              <a:rPr lang="fa-IR" dirty="0">
                <a:cs typeface="B Nazanin" pitchFamily="2" charset="-78"/>
              </a:rPr>
              <a:t> </a:t>
            </a:r>
            <a:r>
              <a:rPr lang="en-US" dirty="0">
                <a:cs typeface="B Nazanin" pitchFamily="2" charset="-78"/>
              </a:rPr>
              <a:t>kV</a:t>
            </a:r>
            <a:r>
              <a:rPr lang="fa-IR" dirty="0">
                <a:cs typeface="B Nazanin" pitchFamily="2" charset="-78"/>
              </a:rPr>
              <a:t> 60 و </a:t>
            </a:r>
            <a:r>
              <a:rPr lang="en-US" dirty="0">
                <a:cs typeface="B Nazanin" pitchFamily="2" charset="-78"/>
              </a:rPr>
              <a:t>kV</a:t>
            </a:r>
            <a:r>
              <a:rPr lang="fa-IR" dirty="0">
                <a:cs typeface="B Nazanin" pitchFamily="2" charset="-78"/>
              </a:rPr>
              <a:t> 30 را به دست خواهیم آورد.</a:t>
            </a:r>
            <a:endParaRPr lang="en-US" dirty="0">
              <a:cs typeface="B Nazanin" pitchFamily="2" charset="-78"/>
            </a:endParaRPr>
          </a:p>
          <a:p>
            <a:pPr algn="r" rtl="1"/>
            <a:endParaRPr lang="en-US" sz="2400" dirty="0"/>
          </a:p>
        </p:txBody>
      </p:sp>
      <p:graphicFrame>
        <p:nvGraphicFramePr>
          <p:cNvPr id="6" name="Object 2">
            <a:extLst>
              <a:ext uri="{FF2B5EF4-FFF2-40B4-BE49-F238E27FC236}">
                <a16:creationId xmlns:a16="http://schemas.microsoft.com/office/drawing/2014/main" id="{BF762509-326F-4486-A267-C0A20AB5E493}"/>
              </a:ext>
            </a:extLst>
          </p:cNvPr>
          <p:cNvGraphicFramePr>
            <a:graphicFrameLocks noChangeAspect="1"/>
          </p:cNvGraphicFramePr>
          <p:nvPr>
            <p:extLst>
              <p:ext uri="{D42A27DB-BD31-4B8C-83A1-F6EECF244321}">
                <p14:modId xmlns:p14="http://schemas.microsoft.com/office/powerpoint/2010/main" val="3037083137"/>
              </p:ext>
            </p:extLst>
          </p:nvPr>
        </p:nvGraphicFramePr>
        <p:xfrm>
          <a:off x="697906" y="2038876"/>
          <a:ext cx="7570788" cy="838685"/>
        </p:xfrm>
        <a:graphic>
          <a:graphicData uri="http://schemas.openxmlformats.org/presentationml/2006/ole">
            <mc:AlternateContent xmlns:mc="http://schemas.openxmlformats.org/markup-compatibility/2006">
              <mc:Choice xmlns:v="urn:schemas-microsoft-com:vml" Requires="v">
                <p:oleObj name="Equation" r:id="rId2" imgW="4127400" imgH="457200" progId="Equation.3">
                  <p:embed/>
                </p:oleObj>
              </mc:Choice>
              <mc:Fallback>
                <p:oleObj name="Equation" r:id="rId2" imgW="4127400" imgH="457200" progId="Equation.3">
                  <p:embed/>
                  <p:pic>
                    <p:nvPicPr>
                      <p:cNvPr id="3789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06" y="2038876"/>
                        <a:ext cx="7570788" cy="8386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1328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47</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pic>
        <p:nvPicPr>
          <p:cNvPr id="6" name="Picture 1">
            <a:extLst>
              <a:ext uri="{FF2B5EF4-FFF2-40B4-BE49-F238E27FC236}">
                <a16:creationId xmlns:a16="http://schemas.microsoft.com/office/drawing/2014/main" id="{07A1DA88-E0A5-4511-800E-E4671D4740CD}"/>
              </a:ext>
            </a:extLst>
          </p:cNvPr>
          <p:cNvPicPr>
            <a:picLocks noChangeAspect="1" noChangeArrowheads="1"/>
          </p:cNvPicPr>
          <p:nvPr/>
        </p:nvPicPr>
        <p:blipFill>
          <a:blip r:embed="rId2" cstate="print"/>
          <a:srcRect/>
          <a:stretch>
            <a:fillRect/>
          </a:stretch>
        </p:blipFill>
        <p:spPr bwMode="auto">
          <a:xfrm>
            <a:off x="801872" y="2532404"/>
            <a:ext cx="7540256" cy="2644326"/>
          </a:xfrm>
          <a:prstGeom prst="rect">
            <a:avLst/>
          </a:prstGeom>
          <a:noFill/>
          <a:ln w="9525">
            <a:noFill/>
            <a:miter lim="800000"/>
            <a:headEnd/>
            <a:tailEnd/>
          </a:ln>
          <a:effectLst/>
        </p:spPr>
      </p:pic>
    </p:spTree>
    <p:extLst>
      <p:ext uri="{BB962C8B-B14F-4D97-AF65-F5344CB8AC3E}">
        <p14:creationId xmlns:p14="http://schemas.microsoft.com/office/powerpoint/2010/main" val="449850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48</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pic>
        <p:nvPicPr>
          <p:cNvPr id="6" name="Picture 1">
            <a:extLst>
              <a:ext uri="{FF2B5EF4-FFF2-40B4-BE49-F238E27FC236}">
                <a16:creationId xmlns:a16="http://schemas.microsoft.com/office/drawing/2014/main" id="{23E484A2-A833-4950-9473-CF140F1458B0}"/>
              </a:ext>
            </a:extLst>
          </p:cNvPr>
          <p:cNvPicPr>
            <a:picLocks noChangeAspect="1" noChangeArrowheads="1"/>
          </p:cNvPicPr>
          <p:nvPr/>
        </p:nvPicPr>
        <p:blipFill>
          <a:blip r:embed="rId2" cstate="print"/>
          <a:srcRect/>
          <a:stretch>
            <a:fillRect/>
          </a:stretch>
        </p:blipFill>
        <p:spPr bwMode="auto">
          <a:xfrm>
            <a:off x="2312617" y="1906092"/>
            <a:ext cx="4670099" cy="4155214"/>
          </a:xfrm>
          <a:prstGeom prst="rect">
            <a:avLst/>
          </a:prstGeom>
          <a:noFill/>
          <a:ln w="9525">
            <a:noFill/>
            <a:miter lim="800000"/>
            <a:headEnd/>
            <a:tailEnd/>
          </a:ln>
          <a:effectLst/>
        </p:spPr>
      </p:pic>
    </p:spTree>
    <p:extLst>
      <p:ext uri="{BB962C8B-B14F-4D97-AF65-F5344CB8AC3E}">
        <p14:creationId xmlns:p14="http://schemas.microsoft.com/office/powerpoint/2010/main" val="4124634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dirty="0">
                <a:solidFill>
                  <a:srgbClr val="FF9800"/>
                </a:solidFill>
                <a:latin typeface="IRNazanin" panose="02000506000000020002" pitchFamily="2" charset="-78"/>
                <a:cs typeface="IRNazanin" panose="02000506000000020002" pitchFamily="2" charset="-78"/>
              </a:rPr>
              <a:t>مثال: لنز اینزل برای باریکه هایپربولیکی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49</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35836" y="1984526"/>
            <a:ext cx="8423663"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endParaRPr lang="en-US" sz="2000" dirty="0">
              <a:cs typeface="B Nazanin" pitchFamily="2" charset="-78"/>
            </a:endParaRPr>
          </a:p>
        </p:txBody>
      </p:sp>
      <p:pic>
        <p:nvPicPr>
          <p:cNvPr id="6" name="Picture 1" descr="E">
            <a:extLst>
              <a:ext uri="{FF2B5EF4-FFF2-40B4-BE49-F238E27FC236}">
                <a16:creationId xmlns:a16="http://schemas.microsoft.com/office/drawing/2014/main" id="{F5E69FE0-62FA-4F23-92FC-FD4F65996574}"/>
              </a:ext>
            </a:extLst>
          </p:cNvPr>
          <p:cNvPicPr>
            <a:picLocks noChangeAspect="1" noChangeArrowheads="1"/>
          </p:cNvPicPr>
          <p:nvPr/>
        </p:nvPicPr>
        <p:blipFill>
          <a:blip r:embed="rId2" cstate="print"/>
          <a:srcRect/>
          <a:stretch>
            <a:fillRect/>
          </a:stretch>
        </p:blipFill>
        <p:spPr bwMode="auto">
          <a:xfrm>
            <a:off x="512749" y="2022626"/>
            <a:ext cx="3526833" cy="2353339"/>
          </a:xfrm>
          <a:prstGeom prst="rect">
            <a:avLst/>
          </a:prstGeom>
          <a:noFill/>
          <a:ln w="9525">
            <a:noFill/>
            <a:miter lim="800000"/>
            <a:headEnd/>
            <a:tailEnd/>
          </a:ln>
        </p:spPr>
      </p:pic>
      <p:pic>
        <p:nvPicPr>
          <p:cNvPr id="8" name="Picture 2">
            <a:extLst>
              <a:ext uri="{FF2B5EF4-FFF2-40B4-BE49-F238E27FC236}">
                <a16:creationId xmlns:a16="http://schemas.microsoft.com/office/drawing/2014/main" id="{67AB7A93-F52F-4505-A342-F097C0912A0B}"/>
              </a:ext>
            </a:extLst>
          </p:cNvPr>
          <p:cNvPicPr>
            <a:picLocks noChangeAspect="1" noChangeArrowheads="1"/>
          </p:cNvPicPr>
          <p:nvPr/>
        </p:nvPicPr>
        <p:blipFill>
          <a:blip r:embed="rId3" cstate="print"/>
          <a:srcRect/>
          <a:stretch>
            <a:fillRect/>
          </a:stretch>
        </p:blipFill>
        <p:spPr bwMode="auto">
          <a:xfrm>
            <a:off x="4472700" y="3161195"/>
            <a:ext cx="4023409" cy="2429540"/>
          </a:xfrm>
          <a:prstGeom prst="rect">
            <a:avLst/>
          </a:prstGeom>
          <a:noFill/>
          <a:ln w="9525">
            <a:noFill/>
            <a:miter lim="800000"/>
            <a:headEnd/>
            <a:tailEnd/>
          </a:ln>
        </p:spPr>
      </p:pic>
    </p:spTree>
    <p:extLst>
      <p:ext uri="{BB962C8B-B14F-4D97-AF65-F5344CB8AC3E}">
        <p14:creationId xmlns:p14="http://schemas.microsoft.com/office/powerpoint/2010/main" val="206155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شتاب‌دهی به ذرات باردار با میدان الکتریکی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5</a:t>
            </a:fld>
            <a:endParaRPr lang="en-US" dirty="0"/>
          </a:p>
        </p:txBody>
      </p:sp>
      <p:pic>
        <p:nvPicPr>
          <p:cNvPr id="5" name="Picture 4">
            <a:extLst>
              <a:ext uri="{FF2B5EF4-FFF2-40B4-BE49-F238E27FC236}">
                <a16:creationId xmlns:a16="http://schemas.microsoft.com/office/drawing/2014/main" id="{6CE5DD30-A0B1-4AE5-9481-A9BBE4CC9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76" y="1883093"/>
            <a:ext cx="5123697" cy="4298907"/>
          </a:xfrm>
          <a:prstGeom prst="rect">
            <a:avLst/>
          </a:prstGeom>
        </p:spPr>
      </p:pic>
      <p:sp>
        <p:nvSpPr>
          <p:cNvPr id="8" name="Content Placeholder 2">
            <a:extLst>
              <a:ext uri="{FF2B5EF4-FFF2-40B4-BE49-F238E27FC236}">
                <a16:creationId xmlns:a16="http://schemas.microsoft.com/office/drawing/2014/main" id="{5816C606-C59C-480E-982B-7606C7927C5F}"/>
              </a:ext>
            </a:extLst>
          </p:cNvPr>
          <p:cNvSpPr txBox="1">
            <a:spLocks/>
          </p:cNvSpPr>
          <p:nvPr/>
        </p:nvSpPr>
        <p:spPr>
          <a:xfrm>
            <a:off x="5253773" y="2257787"/>
            <a:ext cx="3760151"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fa-IR" sz="1900" dirty="0">
                <a:latin typeface="IRNazanin" panose="02000506000000020002" pitchFamily="2" charset="-78"/>
                <a:ea typeface="Calibri" panose="020F0502020204030204" pitchFamily="34" charset="0"/>
                <a:cs typeface="IRNazanin" panose="02000506000000020002" pitchFamily="2" charset="-78"/>
              </a:rPr>
              <a:t>به یک یا چند روزنه جهت خروج ذرات باردار نیاز است.</a:t>
            </a:r>
          </a:p>
          <a:p>
            <a:pPr algn="just" rtl="1"/>
            <a:r>
              <a:rPr lang="fa-IR" sz="1900" dirty="0">
                <a:latin typeface="IRNazanin" panose="02000506000000020002" pitchFamily="2" charset="-78"/>
                <a:cs typeface="IRNazanin" panose="02000506000000020002" pitchFamily="2" charset="-78"/>
              </a:rPr>
              <a:t>در تفنگ‌های الکترونی یک یا چند بخش از صفحه ولتاژ منفی گسیل کننده الکترون هستند.</a:t>
            </a:r>
          </a:p>
          <a:p>
            <a:pPr algn="just" rtl="1"/>
            <a:r>
              <a:rPr lang="fa-IR" sz="1900" dirty="0">
                <a:latin typeface="IRNazanin" panose="02000506000000020002" pitchFamily="2" charset="-78"/>
                <a:cs typeface="IRNazanin" panose="02000506000000020002" pitchFamily="2" charset="-78"/>
              </a:rPr>
              <a:t>در چشمه‌های یونی، یک گاز در محفظه بین صفحات تزریق شده و به طریقی یونیزه می‌شود. سپس یون‌ها توسط میدان شتاب گرفته و از روزنه خارج می‌شوند.</a:t>
            </a:r>
            <a:endParaRPr lang="en-US" sz="1900" dirty="0">
              <a:latin typeface="IRNazanin" panose="02000506000000020002" pitchFamily="2" charset="-78"/>
              <a:cs typeface="IRNazanin" panose="02000506000000020002" pitchFamily="2" charset="-78"/>
            </a:endParaRPr>
          </a:p>
        </p:txBody>
      </p:sp>
    </p:spTree>
    <p:extLst>
      <p:ext uri="{BB962C8B-B14F-4D97-AF65-F5344CB8AC3E}">
        <p14:creationId xmlns:p14="http://schemas.microsoft.com/office/powerpoint/2010/main" val="2507721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9B15-0D01-489D-8DF7-AA9B05F26733}"/>
              </a:ext>
            </a:extLst>
          </p:cNvPr>
          <p:cNvSpPr>
            <a:spLocks noGrp="1"/>
          </p:cNvSpPr>
          <p:nvPr>
            <p:ph type="ctrTitle"/>
          </p:nvPr>
        </p:nvSpPr>
        <p:spPr>
          <a:xfrm>
            <a:off x="1140902" y="1454333"/>
            <a:ext cx="4912797" cy="3949200"/>
          </a:xfrm>
        </p:spPr>
        <p:txBody>
          <a:bodyPr>
            <a:normAutofit/>
          </a:bodyPr>
          <a:lstStyle/>
          <a:p>
            <a:r>
              <a:rPr lang="fa-IR" sz="4000" b="1" dirty="0">
                <a:solidFill>
                  <a:srgbClr val="FF9800"/>
                </a:solidFill>
                <a:latin typeface="IRNazanin" panose="02000506000000020002" pitchFamily="2" charset="-78"/>
                <a:cs typeface="IRNazanin" panose="02000506000000020002" pitchFamily="2" charset="-78"/>
              </a:rPr>
              <a:t>با تشکر از توجه شما</a:t>
            </a:r>
            <a:endParaRPr lang="en-US" sz="4000" b="1" dirty="0">
              <a:solidFill>
                <a:srgbClr val="FF9800"/>
              </a:solidFill>
              <a:latin typeface="IRNazanin" panose="02000506000000020002" pitchFamily="2" charset="-78"/>
              <a:cs typeface="IRNazanin" panose="02000506000000020002" pitchFamily="2" charset="-78"/>
            </a:endParaRPr>
          </a:p>
        </p:txBody>
      </p:sp>
    </p:spTree>
    <p:extLst>
      <p:ext uri="{BB962C8B-B14F-4D97-AF65-F5344CB8AC3E}">
        <p14:creationId xmlns:p14="http://schemas.microsoft.com/office/powerpoint/2010/main" val="204539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شتاب‌دهی به ذرات باردار با میدان الکتریکی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6</a:t>
            </a:fld>
            <a:endParaRPr lang="en-US" dirty="0"/>
          </a:p>
        </p:txBody>
      </p:sp>
      <p:pic>
        <p:nvPicPr>
          <p:cNvPr id="9" name="Picture 8">
            <a:extLst>
              <a:ext uri="{FF2B5EF4-FFF2-40B4-BE49-F238E27FC236}">
                <a16:creationId xmlns:a16="http://schemas.microsoft.com/office/drawing/2014/main" id="{9E40DC09-4BAE-48B6-B381-9770B9C1C56A}"/>
              </a:ext>
            </a:extLst>
          </p:cNvPr>
          <p:cNvPicPr>
            <a:picLocks noChangeAspect="1"/>
          </p:cNvPicPr>
          <p:nvPr/>
        </p:nvPicPr>
        <p:blipFill>
          <a:blip r:embed="rId2"/>
          <a:stretch>
            <a:fillRect/>
          </a:stretch>
        </p:blipFill>
        <p:spPr>
          <a:xfrm>
            <a:off x="2254754" y="2022327"/>
            <a:ext cx="4514850" cy="3924300"/>
          </a:xfrm>
          <a:prstGeom prst="rect">
            <a:avLst/>
          </a:prstGeom>
        </p:spPr>
      </p:pic>
    </p:spTree>
    <p:extLst>
      <p:ext uri="{BB962C8B-B14F-4D97-AF65-F5344CB8AC3E}">
        <p14:creationId xmlns:p14="http://schemas.microsoft.com/office/powerpoint/2010/main" val="422697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شتاب‌دهی به ذرات باردار با میدان الکتریکی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7</a:t>
            </a:fld>
            <a:endParaRPr lang="en-US" dirty="0"/>
          </a:p>
        </p:txBody>
      </p:sp>
      <p:sp>
        <p:nvSpPr>
          <p:cNvPr id="7" name="Content Placeholder 2">
            <a:extLst>
              <a:ext uri="{FF2B5EF4-FFF2-40B4-BE49-F238E27FC236}">
                <a16:creationId xmlns:a16="http://schemas.microsoft.com/office/drawing/2014/main" id="{40028CC6-A440-4773-9777-9A8CAFBA75CF}"/>
              </a:ext>
            </a:extLst>
          </p:cNvPr>
          <p:cNvSpPr txBox="1">
            <a:spLocks/>
          </p:cNvSpPr>
          <p:nvPr/>
        </p:nvSpPr>
        <p:spPr>
          <a:xfrm>
            <a:off x="4572000" y="2343159"/>
            <a:ext cx="4287499" cy="4076780"/>
          </a:xfrm>
          <a:prstGeom prst="rect">
            <a:avLst/>
          </a:prstGeom>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rtl="1"/>
            <a:r>
              <a:rPr lang="fa-IR" sz="1900" dirty="0">
                <a:latin typeface="IRNazanin" panose="02000506000000020002" pitchFamily="2" charset="-78"/>
                <a:ea typeface="Calibri" panose="020F0502020204030204" pitchFamily="34" charset="0"/>
                <a:cs typeface="IRNazanin" panose="02000506000000020002" pitchFamily="2" charset="-78"/>
              </a:rPr>
              <a:t>ولی شتاب‌دهی ذرات باید همراه با متمرکزسازی آن‌ها باشد تا از برخورد آن‌ها به دیواره‌های آند و تلف شدن ذرات جلوگیری به عمل آید.</a:t>
            </a:r>
          </a:p>
          <a:p>
            <a:pPr algn="just" rtl="1"/>
            <a:r>
              <a:rPr lang="fa-IR" sz="1900" dirty="0">
                <a:latin typeface="IRNazanin" panose="02000506000000020002" pitchFamily="2" charset="-78"/>
                <a:ea typeface="Calibri" panose="020F0502020204030204" pitchFamily="34" charset="0"/>
                <a:cs typeface="IRNazanin" panose="02000506000000020002" pitchFamily="2" charset="-78"/>
              </a:rPr>
              <a:t>متاسفانه به دلیل انرژی بسیار کم ذرات، معمولاً امکان استفاده از میدان‌های مغناطیسی متمرکز کننده در شتاب‌دهنده‌های الکترواستاتیک وجود ندارد و متمرکزسازی باید به وسیله همان میدان الکتریکی استفاده شده برای شتاب‌دهی ذرات انجام گیرد. </a:t>
            </a:r>
          </a:p>
          <a:p>
            <a:pPr algn="just" rtl="1"/>
            <a:r>
              <a:rPr lang="fa-IR" sz="1900" dirty="0">
                <a:latin typeface="IRNazanin" panose="02000506000000020002" pitchFamily="2" charset="-78"/>
                <a:ea typeface="Calibri" panose="020F0502020204030204" pitchFamily="34" charset="0"/>
                <a:cs typeface="IRNazanin" panose="02000506000000020002" pitchFamily="2" charset="-78"/>
              </a:rPr>
              <a:t>این کار با ایجاد هندسه خاص در صفحات کاتد و آند انجام می‌گیرد.</a:t>
            </a:r>
            <a:endParaRPr lang="en-US" sz="1900" dirty="0">
              <a:latin typeface="IRNazanin" panose="02000506000000020002" pitchFamily="2" charset="-78"/>
              <a:cs typeface="IRNazanin" panose="02000506000000020002" pitchFamily="2" charset="-78"/>
            </a:endParaRPr>
          </a:p>
        </p:txBody>
      </p:sp>
      <p:pic>
        <p:nvPicPr>
          <p:cNvPr id="8" name="Picture 7">
            <a:extLst>
              <a:ext uri="{FF2B5EF4-FFF2-40B4-BE49-F238E27FC236}">
                <a16:creationId xmlns:a16="http://schemas.microsoft.com/office/drawing/2014/main" id="{35A034E5-636C-4868-A757-3381B769DBD0}"/>
              </a:ext>
            </a:extLst>
          </p:cNvPr>
          <p:cNvPicPr>
            <a:picLocks noChangeAspect="1"/>
          </p:cNvPicPr>
          <p:nvPr/>
        </p:nvPicPr>
        <p:blipFill>
          <a:blip r:embed="rId2"/>
          <a:stretch>
            <a:fillRect/>
          </a:stretch>
        </p:blipFill>
        <p:spPr>
          <a:xfrm>
            <a:off x="456686" y="1984526"/>
            <a:ext cx="3576929" cy="3832789"/>
          </a:xfrm>
          <a:prstGeom prst="rect">
            <a:avLst/>
          </a:prstGeom>
        </p:spPr>
      </p:pic>
    </p:spTree>
    <p:extLst>
      <p:ext uri="{BB962C8B-B14F-4D97-AF65-F5344CB8AC3E}">
        <p14:creationId xmlns:p14="http://schemas.microsoft.com/office/powerpoint/2010/main" val="304541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dirty="0">
                <a:solidFill>
                  <a:srgbClr val="FF9800"/>
                </a:solidFill>
                <a:latin typeface="IRNazanin" panose="02000506000000020002" pitchFamily="2" charset="-78"/>
                <a:cs typeface="IRNazanin" panose="02000506000000020002" pitchFamily="2" charset="-78"/>
              </a:rPr>
              <a:t>شتاب‌دهی به ذرات باردار با میدان الکتریکی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8</a:t>
            </a:fld>
            <a:endParaRPr lang="en-US" dirty="0"/>
          </a:p>
        </p:txBody>
      </p:sp>
      <p:pic>
        <p:nvPicPr>
          <p:cNvPr id="5" name="Picture 4">
            <a:extLst>
              <a:ext uri="{FF2B5EF4-FFF2-40B4-BE49-F238E27FC236}">
                <a16:creationId xmlns:a16="http://schemas.microsoft.com/office/drawing/2014/main" id="{6D4C0E74-C778-42F4-B9C2-59CD17310D5F}"/>
              </a:ext>
            </a:extLst>
          </p:cNvPr>
          <p:cNvPicPr>
            <a:picLocks noChangeAspect="1"/>
          </p:cNvPicPr>
          <p:nvPr/>
        </p:nvPicPr>
        <p:blipFill>
          <a:blip r:embed="rId2"/>
          <a:stretch>
            <a:fillRect/>
          </a:stretch>
        </p:blipFill>
        <p:spPr>
          <a:xfrm>
            <a:off x="1721977" y="1971855"/>
            <a:ext cx="5700045" cy="4081147"/>
          </a:xfrm>
          <a:prstGeom prst="rect">
            <a:avLst/>
          </a:prstGeom>
        </p:spPr>
      </p:pic>
    </p:spTree>
    <p:extLst>
      <p:ext uri="{BB962C8B-B14F-4D97-AF65-F5344CB8AC3E}">
        <p14:creationId xmlns:p14="http://schemas.microsoft.com/office/powerpoint/2010/main" val="205017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DC52-064B-4CB2-9E38-6D7706D4FDE8}"/>
              </a:ext>
            </a:extLst>
          </p:cNvPr>
          <p:cNvSpPr>
            <a:spLocks noGrp="1"/>
          </p:cNvSpPr>
          <p:nvPr>
            <p:ph type="title"/>
          </p:nvPr>
        </p:nvSpPr>
        <p:spPr>
          <a:xfrm>
            <a:off x="0" y="523433"/>
            <a:ext cx="6072675" cy="1021600"/>
          </a:xfrm>
        </p:spPr>
        <p:txBody>
          <a:bodyPr>
            <a:normAutofit/>
          </a:bodyPr>
          <a:lstStyle/>
          <a:p>
            <a:pPr algn="r"/>
            <a:r>
              <a:rPr lang="fa-IR" sz="2400" b="1">
                <a:solidFill>
                  <a:srgbClr val="FF9800"/>
                </a:solidFill>
                <a:latin typeface="IRNazanin" panose="02000506000000020002" pitchFamily="2" charset="-78"/>
                <a:cs typeface="IRNazanin" panose="02000506000000020002" pitchFamily="2" charset="-78"/>
              </a:rPr>
              <a:t>شتاب‌دهی به ذرات باردار با میدان الکتریکی</a:t>
            </a:r>
            <a:endParaRPr lang="en-US" sz="2400" b="1" dirty="0">
              <a:solidFill>
                <a:srgbClr val="FF9800"/>
              </a:solidFill>
              <a:latin typeface="IRNazanin" panose="02000506000000020002" pitchFamily="2" charset="-78"/>
              <a:cs typeface="IRNazanin" panose="02000506000000020002" pitchFamily="2" charset="-78"/>
            </a:endParaRPr>
          </a:p>
        </p:txBody>
      </p:sp>
      <p:sp>
        <p:nvSpPr>
          <p:cNvPr id="4" name="Slide Number Placeholder 3">
            <a:extLst>
              <a:ext uri="{FF2B5EF4-FFF2-40B4-BE49-F238E27FC236}">
                <a16:creationId xmlns:a16="http://schemas.microsoft.com/office/drawing/2014/main" id="{A849865A-4398-4D48-965E-A00DA01FDABE}"/>
              </a:ext>
            </a:extLst>
          </p:cNvPr>
          <p:cNvSpPr>
            <a:spLocks noGrp="1"/>
          </p:cNvSpPr>
          <p:nvPr>
            <p:ph type="sldNum" idx="12"/>
          </p:nvPr>
        </p:nvSpPr>
        <p:spPr>
          <a:prstGeom prst="rect">
            <a:avLst/>
          </a:prstGeom>
        </p:spPr>
        <p:txBody>
          <a:bodyPr/>
          <a:lstStyle/>
          <a:p>
            <a:fld id="{F47D48AE-46F4-4AF6-B014-35C3F66B112E}" type="slidenum">
              <a:rPr lang="en-US" smtClean="0"/>
              <a:t>9</a:t>
            </a:fld>
            <a:endParaRPr lang="en-US" dirty="0"/>
          </a:p>
        </p:txBody>
      </p:sp>
      <p:pic>
        <p:nvPicPr>
          <p:cNvPr id="6" name="Picture 5">
            <a:extLst>
              <a:ext uri="{FF2B5EF4-FFF2-40B4-BE49-F238E27FC236}">
                <a16:creationId xmlns:a16="http://schemas.microsoft.com/office/drawing/2014/main" id="{078E6E1E-C510-49E4-BB30-77E5665D6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179" y="1944299"/>
            <a:ext cx="6563641" cy="3858163"/>
          </a:xfrm>
          <a:prstGeom prst="rect">
            <a:avLst/>
          </a:prstGeom>
        </p:spPr>
      </p:pic>
    </p:spTree>
    <p:extLst>
      <p:ext uri="{BB962C8B-B14F-4D97-AF65-F5344CB8AC3E}">
        <p14:creationId xmlns:p14="http://schemas.microsoft.com/office/powerpoint/2010/main" val="1837841275"/>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Salerio · SlidesCarnival</Template>
  <TotalTime>629</TotalTime>
  <Words>1914</Words>
  <Application>Microsoft Office PowerPoint</Application>
  <PresentationFormat>On-screen Show (4:3)</PresentationFormat>
  <Paragraphs>248</Paragraphs>
  <Slides>50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Calibri</vt:lpstr>
      <vt:lpstr>Roboto Condensed Light</vt:lpstr>
      <vt:lpstr>IRNazanin</vt:lpstr>
      <vt:lpstr>Times New Roman</vt:lpstr>
      <vt:lpstr>Arial</vt:lpstr>
      <vt:lpstr>Arvo</vt:lpstr>
      <vt:lpstr>Roboto Condensed</vt:lpstr>
      <vt:lpstr>Salerio template</vt:lpstr>
      <vt:lpstr>Equation</vt:lpstr>
      <vt:lpstr>شتاب‌دهنده‌های الکترواستاتیک</vt:lpstr>
      <vt:lpstr>شتاب‌دهی به ذرات باردار با میدان الکترواستاتیک</vt:lpstr>
      <vt:lpstr>شتاب‌دهی به ذرات باردار با میدان الکترواستاتیک</vt:lpstr>
      <vt:lpstr>شتاب‌دهی به ذرات باردار با میدان الکتریکی</vt:lpstr>
      <vt:lpstr>شتاب‌دهی به ذرات باردار با میدان الکتریکی</vt:lpstr>
      <vt:lpstr>شتاب‌دهی به ذرات باردار با میدان الکتریکی</vt:lpstr>
      <vt:lpstr>شتاب‌دهی به ذرات باردار با میدان الکتریکی</vt:lpstr>
      <vt:lpstr>شتاب‌دهی به ذرات باردار با میدان الکتریکی</vt:lpstr>
      <vt:lpstr>شتاب‌دهی به ذرات باردار با میدان الکتریکی</vt:lpstr>
      <vt:lpstr>روزنه تابش</vt:lpstr>
      <vt:lpstr>روزنه تابش</vt:lpstr>
      <vt:lpstr>روزنه تابش</vt:lpstr>
      <vt:lpstr>روزنه تابش</vt:lpstr>
      <vt:lpstr>روزنه تابش</vt:lpstr>
      <vt:lpstr>روزنه تابش</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سطوح هم پتانسیل</vt:lpstr>
      <vt:lpstr>مثال: لنز اینزل برای باریکه هایپربولیکی</vt:lpstr>
      <vt:lpstr>مثال: لنز اینزل برای باریکه هایپربولیکی</vt:lpstr>
      <vt:lpstr>مثال: لنز اینزل برای باریکه هایپربولیکی</vt:lpstr>
      <vt:lpstr>مثال: لنز اینزل برای باریکه هایپربولیکی</vt:lpstr>
      <vt:lpstr>مثال: لنز اینزل برای باریکه هایپربولیکی</vt:lpstr>
      <vt:lpstr>مثال: لنز اینزل برای باریکه هایپربولیکی</vt:lpstr>
      <vt:lpstr>مثال: لنز اینزل برای باریکه هایپربولیکی</vt:lpstr>
      <vt:lpstr>مثال: لنز اینزل برای باریکه هایپربولیکی</vt:lpstr>
      <vt:lpstr>مثال: لنز اینزل برای باریکه هایپربولیکی</vt:lpstr>
      <vt:lpstr>مثال: لنز اینزل برای باریکه هایپربولیکی</vt:lpstr>
      <vt:lpstr>مثال: لنز اینزل برای باریکه هایپربولیکی</vt:lpstr>
      <vt:lpstr>مثال: لنز اینزل برای باریکه هایپربولیکی</vt:lpstr>
      <vt:lpstr>مثال: لنز اینزل برای باریکه هایپربولیکی</vt:lpstr>
      <vt:lpstr>با تشکر از توجه شما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اجزای پیش‌تزریق‌گر الکترون در طراحی پایه چشمه نور ایران</dc:title>
  <dc:creator>Sadeghipanah</dc:creator>
  <cp:lastModifiedBy>Arash</cp:lastModifiedBy>
  <cp:revision>71</cp:revision>
  <dcterms:created xsi:type="dcterms:W3CDTF">2021-05-02T09:47:10Z</dcterms:created>
  <dcterms:modified xsi:type="dcterms:W3CDTF">2021-08-22T12:03:26Z</dcterms:modified>
</cp:coreProperties>
</file>