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77" r:id="rId2"/>
    <p:sldId id="294" r:id="rId3"/>
    <p:sldId id="281" r:id="rId4"/>
    <p:sldId id="280" r:id="rId5"/>
    <p:sldId id="283" r:id="rId6"/>
    <p:sldId id="284" r:id="rId7"/>
    <p:sldId id="285" r:id="rId8"/>
    <p:sldId id="300" r:id="rId9"/>
    <p:sldId id="307" r:id="rId10"/>
    <p:sldId id="286" r:id="rId11"/>
    <p:sldId id="287" r:id="rId12"/>
    <p:sldId id="314" r:id="rId13"/>
    <p:sldId id="317" r:id="rId14"/>
    <p:sldId id="292" r:id="rId15"/>
    <p:sldId id="301" r:id="rId16"/>
    <p:sldId id="302" r:id="rId17"/>
    <p:sldId id="288" r:id="rId18"/>
    <p:sldId id="310" r:id="rId19"/>
    <p:sldId id="308" r:id="rId20"/>
    <p:sldId id="312" r:id="rId21"/>
    <p:sldId id="313" r:id="rId22"/>
    <p:sldId id="291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8135C-82B3-478B-B75C-9F5563D64C74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3300-6AC8-4F81-BB3F-7666B452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4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B1DA-3D55-48B2-95E8-8BE3F9585719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4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C4BB-85A6-461A-B68B-C0C383F85C9F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E84E-F4F3-49A1-93B4-E852F4BFC0AF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01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A02-6104-4780-9F72-7256AC06B38D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C63-DC2B-478B-8BEC-E75C0D63FC7D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58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8151-F5B9-403B-B204-D28FF68926BD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4461-6EE5-4CB3-A6CF-64EA0FA5A799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BBB7C-7200-4E72-8A23-87FD8BC1FCC2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9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87AE-1F26-473E-B4BB-00D2D50B3CB4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E7E2-4953-48EF-8A2E-CD0BD89B07AF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3A2C-0DA3-4D54-8869-77261EA0D89B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82B3-3477-485A-B81E-06EE15CEA0E4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2628-5DC7-4FF7-A2B5-FD21C594CF3E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3584-8D87-4EE0-981C-AF10B1E7931E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942A-FF74-4118-97C2-AB2D06CE27B5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4F2D-2E99-49AE-A908-5097F540E331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2000">
              <a:schemeClr val="bg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E334-BE82-4F86-B8A7-47E7D8EB3A57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944D9E-2566-4AD8-A7E3-8F190759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5" y="155864"/>
            <a:ext cx="11109757" cy="6380018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به نام خدا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>
                <a:cs typeface="B Nazanin" panose="00000400000000000000" pitchFamily="2" charset="-78"/>
              </a:rPr>
              <a:t>بررسي ساختار </a:t>
            </a:r>
            <a:r>
              <a:rPr lang="fa-IR" sz="2400" b="1" dirty="0" smtClean="0">
                <a:cs typeface="B Nazanin" panose="00000400000000000000" pitchFamily="2" charset="-78"/>
              </a:rPr>
              <a:t>ستاره ي </a:t>
            </a:r>
            <a:r>
              <a:rPr lang="fa-IR" sz="2400" b="1" dirty="0">
                <a:cs typeface="B Nazanin" panose="00000400000000000000" pitchFamily="2" charset="-78"/>
              </a:rPr>
              <a:t>كواركي شگفت در ميدان مغناطيسي </a:t>
            </a:r>
            <a:r>
              <a:rPr lang="fa-IR" sz="2400" b="1" dirty="0" smtClean="0">
                <a:cs typeface="B Nazanin" panose="00000400000000000000" pitchFamily="2" charset="-78"/>
              </a:rPr>
              <a:t>با </a:t>
            </a:r>
            <a:r>
              <a:rPr lang="fa-IR" sz="2400" b="1" dirty="0">
                <a:cs typeface="B Nazanin" panose="00000400000000000000" pitchFamily="2" charset="-78"/>
              </a:rPr>
              <a:t>رهيافت </a:t>
            </a:r>
            <a:r>
              <a:rPr lang="fa-IR" sz="2400" b="1" dirty="0" smtClean="0">
                <a:cs typeface="B Nazanin" panose="00000400000000000000" pitchFamily="2" charset="-78"/>
              </a:rPr>
              <a:t>اختلالي</a:t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Badr" panose="00000400000000000000" pitchFamily="2" charset="-78"/>
              </a:rPr>
              <a:t>جليل صداقت _ سيد محمد زبرجد _ غلامحسين بردبار- بهزاد اسلام پناه</a:t>
            </a:r>
            <a:r>
              <a:rPr lang="en-US" sz="2400" b="1" dirty="0" smtClean="0">
                <a:cs typeface="B Nazanin" panose="00000400000000000000" pitchFamily="2" charset="-78"/>
              </a:rPr>
              <a:t/>
            </a:r>
            <a:br>
              <a:rPr lang="en-US" sz="2400" b="1" dirty="0" smtClean="0">
                <a:cs typeface="B Nazanin" panose="00000400000000000000" pitchFamily="2" charset="-78"/>
              </a:rPr>
            </a:br>
            <a:r>
              <a:rPr lang="fa-IR" sz="2400" b="1" dirty="0" smtClean="0">
                <a:cs typeface="B Nazanin" panose="00000400000000000000" pitchFamily="2" charset="-78"/>
              </a:rPr>
              <a:t/>
            </a:r>
            <a:br>
              <a:rPr lang="fa-IR" sz="2400" b="1" dirty="0" smtClean="0">
                <a:cs typeface="B Nazanin" panose="00000400000000000000" pitchFamily="2" charset="-78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5" y="1152907"/>
            <a:ext cx="1842655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218209"/>
            <a:ext cx="11585864" cy="649431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en-US" sz="28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2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28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28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2800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56" y="3465367"/>
            <a:ext cx="3713384" cy="2879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24" y="4326069"/>
            <a:ext cx="3427682" cy="1158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076" y="1974191"/>
            <a:ext cx="7433329" cy="8226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12713" y="218209"/>
            <a:ext cx="6254056" cy="14168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پتانسیل ترمودینامیکی (سهم غیر اختلالی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algn="ct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کوانتش ترازهای لاندائو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26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1" y="5127207"/>
            <a:ext cx="1366495" cy="54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65" y="3978237"/>
            <a:ext cx="6712528" cy="276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737" y="5030246"/>
            <a:ext cx="2642553" cy="64186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9417" y="787782"/>
            <a:ext cx="3732625" cy="655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قوانین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فاینمن در حضور میدان مغناطیسی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4745" y="42432"/>
            <a:ext cx="5081970" cy="643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پتانسیل ترمودینامیکی (سهم اختلالی)</a:t>
            </a:r>
          </a:p>
          <a:p>
            <a:pPr algn="ctr" rtl="1"/>
            <a:endParaRPr lang="fa-IR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745" y="1560223"/>
            <a:ext cx="4947008" cy="23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17273" y="648660"/>
            <a:ext cx="5378205" cy="643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ضریب جفت شدگی و جرم کوارک شگفت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" y="1596067"/>
            <a:ext cx="5881254" cy="5085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619" y="1596067"/>
            <a:ext cx="5424056" cy="1478819"/>
          </a:xfrm>
          <a:prstGeom prst="rect">
            <a:avLst/>
          </a:prstGeom>
        </p:spPr>
      </p:pic>
      <p:sp>
        <p:nvSpPr>
          <p:cNvPr id="13" name="Bent Arrow 12"/>
          <p:cNvSpPr/>
          <p:nvPr/>
        </p:nvSpPr>
        <p:spPr>
          <a:xfrm>
            <a:off x="3584866" y="3518046"/>
            <a:ext cx="3023754" cy="388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754094" y="3202279"/>
                <a:ext cx="5278581" cy="347907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𝐢𝐧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𝐫𝐞𝐠𝐮𝐥𝐚𝐫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𝐐𝐂𝐃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(RPT)</a:t>
                </a:r>
              </a:p>
              <a:p>
                <a:pPr algn="ctr"/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&amp;</a:t>
                </a:r>
              </a:p>
              <a:p>
                <a:pPr algn="ctr"/>
                <a:endParaRPr lang="en-US" sz="16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𝐆𝐞𝐕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𝐢𝐧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𝐁𝐚𝐜𝐤𝐠𝐫𝐚𝐨𝐮𝐧𝐝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𝐩𝐞𝐫𝐭𝐮𝐫𝐛𝐚𝐭𝐢𝐨𝐧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𝐭𝐡𝐞𝐨𝐫𝐲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i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𝐟𝐨𝐫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𝐈𝐑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𝐟𝐫𝐞𝐞𝐳𝐢𝐧𝐠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𝐞𝐟𝐟𝐞𝐜𝐭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(BPT)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94" y="3202279"/>
                <a:ext cx="5278581" cy="347907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77" y="3681914"/>
            <a:ext cx="1953492" cy="172516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403270" y="1855009"/>
            <a:ext cx="332509" cy="446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44633" y="2524275"/>
            <a:ext cx="3449781" cy="9351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از طرفی بیشترین فاصله ی کوارک ها در حد ابعاد هادرون است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59006" y="5725393"/>
            <a:ext cx="2057401" cy="8832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انتظار می رود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تصحیحات لوپ </a:t>
            </a:r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بسیار کاهش یابد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106633" y="5920220"/>
                <a:ext cx="1797626" cy="57669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𝞴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B Nazanin" panose="00000400000000000000" pitchFamily="2" charset="-78"/>
                            </a:rPr>
                            <m:t>𝒒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&lt;</m:t>
                      </m:r>
                      <m:r>
                        <a:rPr lang="fa-I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هادرون</m:t>
                      </m:r>
                      <m:r>
                        <a:rPr lang="fa-I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 </m:t>
                      </m:r>
                      <m:r>
                        <a:rPr lang="fa-I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B Nazanin" panose="00000400000000000000" pitchFamily="2" charset="-78"/>
                        </a:rPr>
                        <m:t>سایز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33" y="5920220"/>
                <a:ext cx="1797626" cy="57669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3213384" y="6039715"/>
            <a:ext cx="914402" cy="337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162054" y="5725393"/>
            <a:ext cx="2057401" cy="8832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freezing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047627" y="6000752"/>
            <a:ext cx="779319" cy="332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05446" y="1161810"/>
            <a:ext cx="7460672" cy="4860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b="1" dirty="0" smtClean="0"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تغییر </a:t>
            </a:r>
            <a:r>
              <a:rPr lang="fa-IR" b="1" dirty="0">
                <a:cs typeface="B Nazanin" panose="00000400000000000000" pitchFamily="2" charset="-78"/>
              </a:rPr>
              <a:t>ضریب جفت شدگی با انرژی، از تصحیحات لوپ های ذره-پاد ذره ناشی می شود. </a:t>
            </a:r>
            <a:endParaRPr lang="en-US" b="1" dirty="0">
              <a:cs typeface="B Nazanin" panose="00000400000000000000" pitchFamily="2" charset="-78"/>
            </a:endParaRPr>
          </a:p>
          <a:p>
            <a:pPr algn="ctr" rtl="1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40825" y="159859"/>
            <a:ext cx="2057401" cy="8832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freezing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9" y="1623140"/>
            <a:ext cx="11243008" cy="46425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25336" y="231044"/>
            <a:ext cx="8624454" cy="971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مقایسه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ی ثابت جفت شدگی و جرم کوارک شگفت در حضور میدان مغناطیسی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قوی در دو رهیافت 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RPT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</a:t>
            </a:r>
            <a:r>
              <a:rPr lang="en-US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BPT</a:t>
            </a:r>
            <a: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2800" b="1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1406120"/>
            <a:ext cx="6406342" cy="523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891" y="1594070"/>
            <a:ext cx="4551218" cy="207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06" y="4236169"/>
            <a:ext cx="3282698" cy="6491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52600" y="192696"/>
            <a:ext cx="8624454" cy="971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مقایسه ی فشار شعاعی و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فشار عمودی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578" y="1337291"/>
            <a:ext cx="7043160" cy="489322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7840" y="181019"/>
            <a:ext cx="8624454" cy="9718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صحت سنجی محاسبات اختلالی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17</a:t>
            </a:fld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63530" y="1455841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معادله ی حالت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8968" y="1410222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برقراری علیت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309" y="1939704"/>
            <a:ext cx="4154801" cy="2826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5" y="1939704"/>
            <a:ext cx="3451036" cy="2826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155" y="1953498"/>
            <a:ext cx="3802917" cy="28123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8831396" y="1380135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پایداری دینامیکی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6622" y="302177"/>
            <a:ext cx="6645981" cy="629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معادله ی حالت در رهیافت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RPT</a:t>
            </a:r>
          </a:p>
          <a:p>
            <a:pPr algn="ctr" rtl="1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18</a:t>
            </a:fld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063530" y="1455841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معادله ی حالت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18968" y="1410222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برقراری علیت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31396" y="1380135"/>
            <a:ext cx="2247516" cy="340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پایداری دینامیکی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1953497"/>
            <a:ext cx="3617668" cy="2812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46" y="1918923"/>
            <a:ext cx="3879453" cy="282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943" y="1953496"/>
            <a:ext cx="3962648" cy="281236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583981" y="283884"/>
            <a:ext cx="6645981" cy="6298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معادله ی حالت در رهیافت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65222" y="1776123"/>
            <a:ext cx="2643448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جرم بر حسب شعاع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84622" y="1769721"/>
            <a:ext cx="3293919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جرم گرانشی بیشینه و شعاع متناطر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4564" y="1776122"/>
            <a:ext cx="2984395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tx1"/>
                </a:solidFill>
              </a:rPr>
              <a:t>جرم بر حسب چگالی انرژی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0901" y="471704"/>
            <a:ext cx="4972090" cy="681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 های ساختاری در رهیافت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RPT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8" y="3098524"/>
            <a:ext cx="4079415" cy="3614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426" y="3098524"/>
            <a:ext cx="3839040" cy="3614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319" y="3098524"/>
            <a:ext cx="3664526" cy="36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45473"/>
            <a:ext cx="11658600" cy="6525491"/>
          </a:xfrm>
        </p:spPr>
        <p:txBody>
          <a:bodyPr>
            <a:normAutofit/>
          </a:bodyPr>
          <a:lstStyle/>
          <a:p>
            <a:pPr algn="just" rtl="1"/>
            <a:endParaRPr lang="en-US" sz="24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ستاره های فشرده </a:t>
            </a:r>
          </a:p>
          <a:p>
            <a:pPr algn="just" rtl="1"/>
            <a:endParaRPr lang="fa-IR" sz="20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معادلات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</a:t>
            </a:r>
            <a:r>
              <a:rPr lang="fa-IR" sz="2000" b="1" dirty="0" smtClean="0">
                <a:cs typeface="B Nazanin" panose="00000400000000000000" pitchFamily="2" charset="-78"/>
              </a:rPr>
              <a:t> و معادله ی حالت</a:t>
            </a:r>
          </a:p>
          <a:p>
            <a:pPr algn="just" rtl="1"/>
            <a:endParaRPr lang="fa-IR" sz="20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ستاره ی کوارکی شگفت در حضور میدان قوی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algn="just" rtl="1"/>
            <a:endParaRPr lang="en-US" sz="20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درجات آزادی ماده کوارک شگفت و قیدهای حاکم بر آن</a:t>
            </a:r>
          </a:p>
          <a:p>
            <a:pPr algn="just" rtl="1"/>
            <a:endParaRPr lang="fa-IR" sz="2000" b="1" dirty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رهیافت اختلالی در حضور میدان مغناطیسی</a:t>
            </a:r>
          </a:p>
          <a:p>
            <a:pPr algn="just" rtl="1"/>
            <a:endParaRPr lang="fa-IR" sz="2000" b="1" dirty="0" smtClean="0">
              <a:cs typeface="B Nazanin" panose="00000400000000000000" pitchFamily="2" charset="-78"/>
            </a:endParaRPr>
          </a:p>
          <a:p>
            <a:pPr algn="just" rtl="1"/>
            <a:r>
              <a:rPr lang="fa-IR" sz="2000" b="1" dirty="0" smtClean="0">
                <a:cs typeface="B Nazanin" panose="00000400000000000000" pitchFamily="2" charset="-78"/>
              </a:rPr>
              <a:t>نتایج در باره ی ویژگی های ساختاری ستاره ی کوارکی شگفت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65222" y="1776123"/>
            <a:ext cx="2643448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جرم بر حسب شعاع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1938" y="1776122"/>
            <a:ext cx="3293919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جرم گرانشی بیشینه و شعاع متناطر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72991" y="1776123"/>
            <a:ext cx="2984395" cy="826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جرم بر حسب چگالی انرژی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5857" y="471704"/>
            <a:ext cx="4972090" cy="681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ویژگی های ساختاری در رهیافت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BPT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5" y="3098523"/>
            <a:ext cx="4094018" cy="3614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73" y="3098522"/>
            <a:ext cx="3803072" cy="3614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245" y="3098522"/>
            <a:ext cx="3709555" cy="36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2" y="1676597"/>
            <a:ext cx="5331627" cy="4254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236" y="1676597"/>
            <a:ext cx="5845446" cy="333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290" y="6175105"/>
            <a:ext cx="1367212" cy="60952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04353" y="260157"/>
            <a:ext cx="5449937" cy="892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بررسی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اثر آنایزوتروپ در ساختار ستاره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145990" y="5147322"/>
                <a:ext cx="5449937" cy="892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پارامتر </a:t>
                </a:r>
                <a14:m>
                  <m:oMath xmlns:m="http://schemas.openxmlformats.org/officeDocument/2006/math">
                    <m:r>
                      <a:rPr lang="fa-I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𝜹</m:t>
                    </m:r>
                  </m:oMath>
                </a14:m>
                <a:r>
                  <a:rPr lang="fa-IR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به عنوان معیاری از میزان </a:t>
                </a:r>
                <a:r>
                  <a:rPr lang="fa-IR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ناهمسانگردی </a:t>
                </a:r>
                <a:r>
                  <a:rPr lang="fa-IR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به صورت زیر تعریف می شود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990" y="5147322"/>
                <a:ext cx="5449937" cy="89275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433608"/>
                  </p:ext>
                </p:extLst>
              </p:nvPr>
            </p:nvGraphicFramePr>
            <p:xfrm>
              <a:off x="1535082" y="2202389"/>
              <a:ext cx="9008917" cy="3452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682"/>
                    <a:gridCol w="3030682"/>
                    <a:gridCol w="2947553"/>
                  </a:tblGrid>
                  <a:tr h="1032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MIT Bag Model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NJL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Perturbative QCD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287868">
                    <a:tc>
                      <a:txBody>
                        <a:bodyPr/>
                        <a:lstStyle/>
                        <a:p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European Physical Journal A, vol. 52, no. 2, p. 17, 2016.  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European Physical Journal A, vol. 52, no. 2, p. 17, 2016.</a:t>
                          </a:r>
                          <a:endParaRPr lang="en-US" sz="11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PHYSICAL REVIEW D 71, 105014 (2005)</a:t>
                          </a:r>
                        </a:p>
                        <a:p>
                          <a:endParaRPr lang="en-US" sz="1100" b="1" i="0" u="none" strike="noStrike" kern="1200" baseline="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6805">
                    <a:tc>
                      <a:txBody>
                        <a:bodyPr/>
                        <a:lstStyle/>
                        <a:p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Physical Review D, vol. 53, no. 8, p. 4687, 1996.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𝟏𝟖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endParaRPr lang="en-US" sz="11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Research in Astronomy and Astrophysics, vol. 11, no. 7, p. 851, 2011.</a:t>
                          </a:r>
                          <a:endParaRPr lang="en-US" sz="1100" b="1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𝟏𝟖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PHYSICAL REVIEW D </a:t>
                          </a:r>
                          <a:r>
                            <a:rPr lang="en-US" sz="1100" b="1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81:105021,2010</a:t>
                          </a:r>
                        </a:p>
                        <a:p>
                          <a:endParaRPr lang="en-US" sz="1100" b="1" i="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1400" b="1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endParaRPr lang="en-US" sz="11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433608"/>
                  </p:ext>
                </p:extLst>
              </p:nvPr>
            </p:nvGraphicFramePr>
            <p:xfrm>
              <a:off x="1535082" y="2202389"/>
              <a:ext cx="9008917" cy="3452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682"/>
                    <a:gridCol w="3030682"/>
                    <a:gridCol w="2947553"/>
                  </a:tblGrid>
                  <a:tr h="1032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MIT Bag Model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NJL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Perturbative QCD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287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" t="-82938" r="-197791" b="-891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2" t="-82938" r="-98189" b="-891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785" t="-82938" r="-826" b="-89100"/>
                          </a:stretch>
                        </a:blipFill>
                      </a:tcPr>
                    </a:tc>
                  </a:tr>
                  <a:tr h="11325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" t="-207527" r="-197791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02" t="-207527" r="-98189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5785" t="-207527" r="-826" b="-10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ounded Rectangle 4"/>
          <p:cNvSpPr/>
          <p:nvPr/>
        </p:nvSpPr>
        <p:spPr>
          <a:xfrm>
            <a:off x="4358639" y="200334"/>
            <a:ext cx="3361805" cy="11748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مقایسه با کارهای دیگران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8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36336" y="1839432"/>
            <a:ext cx="5114260" cy="28388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سپاس فراوان از توجه شما</a:t>
            </a:r>
            <a:endParaRPr lang="en-US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1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38992"/>
            <a:ext cx="10972800" cy="62865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ستاره </a:t>
            </a:r>
            <a:r>
              <a:rPr lang="fa-I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های فشرده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55" y="907442"/>
            <a:ext cx="6665262" cy="502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8443984" y="3515591"/>
            <a:ext cx="474855" cy="24938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353291" y="1766455"/>
                <a:ext cx="1381992" cy="54032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1766455"/>
                <a:ext cx="1381992" cy="5403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08018" y="2078182"/>
            <a:ext cx="1870364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35283" y="4610101"/>
            <a:ext cx="1870364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11325" y="4339937"/>
                <a:ext cx="1381992" cy="54032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25" y="4339937"/>
                <a:ext cx="1381992" cy="54032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8918839" y="2576945"/>
            <a:ext cx="3206295" cy="23033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1400" dirty="0" smtClean="0"/>
              <a:t>نوترونی        ماده هادرونی</a:t>
            </a:r>
          </a:p>
          <a:p>
            <a:pPr algn="just" rtl="1"/>
            <a:endParaRPr lang="fa-IR" sz="1400" dirty="0"/>
          </a:p>
          <a:p>
            <a:pPr algn="just" rtl="1"/>
            <a:r>
              <a:rPr lang="fa-IR" sz="1400" dirty="0" smtClean="0"/>
              <a:t>هیبریدی       ماده هادرونی و کوارکی</a:t>
            </a:r>
            <a:endParaRPr lang="en-US" sz="1400" dirty="0"/>
          </a:p>
          <a:p>
            <a:pPr algn="just" rtl="1"/>
            <a:endParaRPr lang="fa-IR" sz="1400" dirty="0" smtClean="0"/>
          </a:p>
          <a:p>
            <a:pPr algn="just" rtl="1"/>
            <a:r>
              <a:rPr lang="fa-IR" sz="1400" dirty="0" smtClean="0"/>
              <a:t>کوارکی         ماده کوارکی</a:t>
            </a:r>
            <a:endParaRPr lang="fa-IR" sz="1400" dirty="0"/>
          </a:p>
          <a:p>
            <a:pPr algn="just" rtl="1"/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982007" y="3235039"/>
            <a:ext cx="300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961225" y="3661064"/>
            <a:ext cx="300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982007" y="4083628"/>
            <a:ext cx="300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254" y="271730"/>
            <a:ext cx="1192876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ستاره ی کوارکی شگفت در مقایسه با ستاره نوترونی</a:t>
            </a:r>
          </a:p>
          <a:p>
            <a:pPr algn="ctr"/>
            <a:endParaRPr lang="en-US" sz="2800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60" y="970344"/>
            <a:ext cx="5340927" cy="414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9494693" y="1007918"/>
            <a:ext cx="2683452" cy="179762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پایدارترین حالت </a:t>
            </a:r>
          </a:p>
          <a:p>
            <a:pPr algn="ctr" rtl="1"/>
            <a:r>
              <a:rPr lang="en-US" b="1" dirty="0" smtClean="0">
                <a:cs typeface="B Nazanin" panose="00000400000000000000" pitchFamily="2" charset="-78"/>
              </a:rPr>
              <a:t>QCD </a:t>
            </a:r>
            <a:r>
              <a:rPr lang="fa-IR" b="1" dirty="0" smtClean="0">
                <a:cs typeface="B Nazanin" panose="00000400000000000000" pitchFamily="2" charset="-78"/>
              </a:rPr>
              <a:t>، ماده کوارک شگفت است که تنها در ستاره های </a:t>
            </a:r>
            <a:r>
              <a:rPr lang="fa-IR" b="1" smtClean="0">
                <a:cs typeface="B Nazanin" panose="00000400000000000000" pitchFamily="2" charset="-78"/>
              </a:rPr>
              <a:t>فشره قابل شکل گیری است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3075846" y="1906732"/>
            <a:ext cx="987138" cy="6546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8091921" y="1818409"/>
            <a:ext cx="1311852" cy="72216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9494693" y="3314700"/>
            <a:ext cx="2600324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ستاره ها با جرمی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بیشتر از جرم ماکزیمم ستاره های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نوترونی کاندیدای بهتری برای ستاره ی کوارکی هستند. 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8129588" y="2876891"/>
            <a:ext cx="1236518" cy="10235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027195" y="1548245"/>
                <a:ext cx="1871869" cy="76892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195" y="1548245"/>
                <a:ext cx="1871869" cy="7689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4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4855" y="93518"/>
                <a:ext cx="11109757" cy="65566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ar-SA" sz="2800" b="1" dirty="0" smtClean="0">
                    <a:cs typeface="B Nazanin" panose="00000400000000000000" pitchFamily="2" charset="-78"/>
                  </a:rPr>
                  <a:t>معا</a:t>
                </a:r>
                <a:r>
                  <a:rPr lang="fa-IR" sz="2800" b="1" smtClean="0">
                    <a:cs typeface="B Nazanin" panose="00000400000000000000" pitchFamily="2" charset="-78"/>
                  </a:rPr>
                  <a:t>دله ی</a:t>
                </a:r>
                <a:r>
                  <a:rPr lang="ar-SA" sz="2800" b="1" smtClean="0">
                    <a:cs typeface="B Nazanin" panose="00000400000000000000" pitchFamily="2" charset="-78"/>
                  </a:rPr>
                  <a:t> </a:t>
                </a:r>
                <a:r>
                  <a:rPr lang="ar-SA" sz="2800" b="1" dirty="0">
                    <a:cs typeface="B Nazanin" panose="00000400000000000000" pitchFamily="2" charset="-78"/>
                  </a:rPr>
                  <a:t>تولمن- </a:t>
                </a:r>
                <a:r>
                  <a:rPr lang="ar-SA" sz="2800" b="1" dirty="0" smtClean="0">
                    <a:cs typeface="B Nazanin" panose="00000400000000000000" pitchFamily="2" charset="-78"/>
                  </a:rPr>
                  <a:t>ا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و</a:t>
                </a:r>
                <a:r>
                  <a:rPr lang="ar-SA" sz="2800" b="1" dirty="0" smtClean="0">
                    <a:cs typeface="B Nazanin" panose="00000400000000000000" pitchFamily="2" charset="-78"/>
                  </a:rPr>
                  <a:t>پنهایمر- </a:t>
                </a:r>
                <a:r>
                  <a:rPr lang="ar-SA" sz="2800" b="1" dirty="0">
                    <a:cs typeface="B Nazanin" panose="00000400000000000000" pitchFamily="2" charset="-78"/>
                  </a:rPr>
                  <a:t>و</a:t>
                </a:r>
                <a:r>
                  <a:rPr lang="fa-IR" sz="2800" b="1" dirty="0">
                    <a:cs typeface="B Nazanin" panose="00000400000000000000" pitchFamily="2" charset="-78"/>
                  </a:rPr>
                  <a:t>ا</a:t>
                </a:r>
                <a:r>
                  <a:rPr lang="ar-SA" sz="2800" b="1" dirty="0">
                    <a:cs typeface="B Nazanin" panose="00000400000000000000" pitchFamily="2" charset="-78"/>
                  </a:rPr>
                  <a:t>لکاف </a:t>
                </a:r>
                <a:r>
                  <a:rPr lang="fa-IR" sz="2800" b="1" dirty="0" smtClean="0">
                    <a:cs typeface="B Nazanin" panose="00000400000000000000" pitchFamily="2" charset="-78"/>
                  </a:rPr>
                  <a:t>و </a:t>
                </a:r>
                <a:r>
                  <a:rPr lang="ar-SA" sz="2800" b="1" dirty="0">
                    <a:cs typeface="B Nazanin" panose="00000400000000000000" pitchFamily="2" charset="-78"/>
                  </a:rPr>
                  <a:t>معادله­ی </a:t>
                </a:r>
                <a:r>
                  <a:rPr lang="ar-SA" sz="2800" b="1" dirty="0" smtClean="0">
                    <a:cs typeface="B Nazanin" panose="00000400000000000000" pitchFamily="2" charset="-78"/>
                  </a:rPr>
                  <a:t>حالت</a:t>
                </a:r>
                <a:endParaRPr lang="fa-IR" sz="2800" b="1" dirty="0" smtClean="0">
                  <a:cs typeface="B Nazanin" panose="00000400000000000000" pitchFamily="2" charset="-78"/>
                </a:endParaRPr>
              </a:p>
              <a:p>
                <a:pPr marL="0" indent="0" algn="ctr">
                  <a:buNone/>
                </a:pPr>
                <a:r>
                  <a:rPr lang="fa-IR" sz="2800" b="1" dirty="0" smtClean="0">
                    <a:cs typeface="B Nazanin" panose="00000400000000000000" pitchFamily="2" charset="-78"/>
                  </a:rPr>
                  <a:t> </a:t>
                </a:r>
              </a:p>
              <a:p>
                <a:pPr marL="0" indent="0" algn="just" rtl="1">
                  <a:buNone/>
                </a:pPr>
                <a:r>
                  <a:rPr lang="fa-IR" b="1" dirty="0" smtClean="0">
                    <a:cs typeface="B Nazanin" panose="00000400000000000000" pitchFamily="2" charset="-78"/>
                  </a:rPr>
                  <a:t>برای یافتن جرم و شعاع ماکزیمم </a:t>
                </a:r>
                <a:r>
                  <a:rPr lang="ar-SA" b="1" dirty="0">
                    <a:cs typeface="B Nazanin" panose="00000400000000000000" pitchFamily="2" charset="-78"/>
                  </a:rPr>
                  <a:t>ستاره­های فشرده­ی غیر چرخان هیدرواستاتیک </a:t>
                </a:r>
                <a:r>
                  <a:rPr lang="fa-IR" b="1" dirty="0" smtClean="0">
                    <a:cs typeface="B Nazanin" panose="00000400000000000000" pitchFamily="2" charset="-78"/>
                  </a:rPr>
                  <a:t>از معالات زیر (</a:t>
                </a:r>
                <a:r>
                  <a:rPr lang="en-US" b="1" dirty="0" smtClean="0">
                    <a:cs typeface="B Nazanin" panose="00000400000000000000" pitchFamily="2" charset="-78"/>
                  </a:rPr>
                  <a:t>TOV</a:t>
                </a:r>
                <a:r>
                  <a:rPr lang="fa-IR" b="1" dirty="0" smtClean="0">
                    <a:cs typeface="B Nazanin" panose="00000400000000000000" pitchFamily="2" charset="-78"/>
                  </a:rPr>
                  <a:t>) استفاده می کنیم:</a:t>
                </a:r>
              </a:p>
              <a:p>
                <a:pPr marL="0" indent="0" algn="just" rtl="1">
                  <a:buNone/>
                </a:pPr>
                <a:endParaRPr lang="fa-IR" b="1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𝑑𝑀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fa-IR" sz="2000" dirty="0" smtClean="0"/>
              </a:p>
              <a:p>
                <a:pPr marL="0" indent="0" algn="just" rtl="1">
                  <a:buNone/>
                </a:pPr>
                <a:endParaRPr lang="fa-IR" sz="2000" dirty="0"/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𝐺𝑀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fa-IR" sz="2000" dirty="0" smtClean="0"/>
              </a:p>
              <a:p>
                <a:pPr marL="0" indent="0" algn="just" rtl="1">
                  <a:buNone/>
                </a:pPr>
                <a:endParaRPr lang="fa-IR" sz="2000" dirty="0" smtClean="0"/>
              </a:p>
              <a:p>
                <a:pPr marL="0" indent="0" algn="just" rtl="1">
                  <a:buNone/>
                </a:pPr>
                <a:r>
                  <a:rPr lang="ar-SA" b="1" dirty="0">
                    <a:cs typeface="B Nazanin" panose="00000400000000000000" pitchFamily="2" charset="-78"/>
                  </a:rPr>
                  <a:t>ورودی </a:t>
                </a:r>
                <a:r>
                  <a:rPr lang="ar-SA" b="1" dirty="0" smtClean="0">
                    <a:cs typeface="B Nazanin" panose="00000400000000000000" pitchFamily="2" charset="-78"/>
                  </a:rPr>
                  <a:t>معادلات </a:t>
                </a:r>
                <a:r>
                  <a:rPr lang="en-US" b="1" dirty="0" smtClean="0">
                    <a:cs typeface="B Nazanin" panose="00000400000000000000" pitchFamily="2" charset="-78"/>
                  </a:rPr>
                  <a:t>TOV</a:t>
                </a:r>
                <a:r>
                  <a:rPr lang="fa-IR" b="1" dirty="0" smtClean="0">
                    <a:cs typeface="B Nazanin" panose="00000400000000000000" pitchFamily="2" charset="-78"/>
                  </a:rPr>
                  <a:t> رابطه ی بین چگالی انرژی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fa-IR" b="1" dirty="0" smtClean="0">
                    <a:cs typeface="B Nazanin" panose="00000400000000000000" pitchFamily="2" charset="-78"/>
                  </a:rPr>
                  <a:t>) و فشار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b="1" dirty="0" smtClean="0">
                    <a:cs typeface="B Nazanin" panose="00000400000000000000" pitchFamily="2" charset="-78"/>
                  </a:rPr>
                  <a:t>)، موسوم به معادله ی حالت می باشد.</a:t>
                </a:r>
              </a:p>
              <a:p>
                <a:pPr marL="0" indent="0" algn="just" rtl="1">
                  <a:buNone/>
                </a:pPr>
                <a:endParaRPr lang="fa-IR" b="1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US" b="1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fa-IR" b="1" dirty="0">
                  <a:cs typeface="B Nazanin" panose="00000400000000000000" pitchFamily="2" charset="-78"/>
                </a:endParaRPr>
              </a:p>
              <a:p>
                <a:pPr marL="0" indent="0" algn="just" rtl="1">
                  <a:buNone/>
                </a:pPr>
                <a:endParaRPr lang="en-US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855" y="93518"/>
                <a:ext cx="11109757" cy="6556663"/>
              </a:xfrm>
              <a:blipFill rotWithShape="0">
                <a:blip r:embed="rId2"/>
                <a:stretch>
                  <a:fillRect t="-651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008417" y="4634345"/>
                <a:ext cx="2286002" cy="1205345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2000" b="1" dirty="0" smtClean="0">
                    <a:cs typeface="B Nazanin" panose="00000400000000000000" pitchFamily="2" charset="-78"/>
                  </a:rPr>
                  <a:t>معادله ی حالت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0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a-IR" sz="2000" dirty="0"/>
              </a:p>
              <a:p>
                <a:pPr algn="ctr"/>
                <a:endParaRPr lang="en-US" sz="2000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17" y="4634345"/>
                <a:ext cx="2286002" cy="1205345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>
          <a:xfrm>
            <a:off x="4177145" y="5117523"/>
            <a:ext cx="737755" cy="259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387936" y="5117523"/>
            <a:ext cx="716972" cy="259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20981" y="4561610"/>
            <a:ext cx="2348345" cy="13508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مدل مورد نظر برای ساختار ستاره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33510" y="4561610"/>
            <a:ext cx="2265218" cy="1330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منحنی جرم بر حسب شعاع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8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7427"/>
                <a:ext cx="11409218" cy="6483928"/>
              </a:xfrm>
            </p:spPr>
            <p:txBody>
              <a:bodyPr>
                <a:normAutofit/>
              </a:bodyPr>
              <a:lstStyle/>
              <a:p>
                <a:pPr marL="0" indent="0" algn="ctr" rtl="1">
                  <a:buNone/>
                </a:pPr>
                <a:r>
                  <a:rPr lang="fa-IR" sz="2800" b="1" dirty="0" smtClean="0">
                    <a:cs typeface="B Nazanin" panose="00000400000000000000" pitchFamily="2" charset="-78"/>
                  </a:rPr>
                  <a:t>نوع ستاره ی مورد بررسی و مدل انتخابی برای بررسی ساختار ستاره</a:t>
                </a:r>
              </a:p>
              <a:p>
                <a:pPr marL="0" indent="0" algn="ctr" rtl="1">
                  <a:buNone/>
                </a:pPr>
                <a:endParaRPr lang="fa-IR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fa-IR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fa-IR" sz="2000" b="1" dirty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fa-IR" sz="2000" b="1" dirty="0" smtClean="0"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r>
                  <a:rPr lang="fa-IR" sz="2000" b="1" dirty="0" smtClean="0">
                    <a:cs typeface="B Nazanin" panose="00000400000000000000" pitchFamily="2" charset="-78"/>
                  </a:rPr>
                  <a:t>مدل</a:t>
                </a:r>
                <a:r>
                  <a:rPr lang="en-US" sz="2000" b="1" dirty="0" smtClean="0">
                    <a:cs typeface="B Nazanin" panose="00000400000000000000" pitchFamily="2" charset="-78"/>
                  </a:rPr>
                  <a:t> </a:t>
                </a:r>
                <a:r>
                  <a:rPr lang="fa-IR" sz="2000" b="1" dirty="0" smtClean="0">
                    <a:cs typeface="B Nazanin" panose="00000400000000000000" pitchFamily="2" charset="-78"/>
                  </a:rPr>
                  <a:t>: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</a:t>
                </a:r>
                <a:r>
                  <a:rPr lang="fa-IR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a-IR" sz="2000" b="1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اختلالی پتانسیل ترمودینامیکی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B Nazanin" panose="00000400000000000000" pitchFamily="2" charset="-78"/>
                  </a:rPr>
                  <a:t>)</a:t>
                </a:r>
                <a:endParaRPr lang="fa-IR" sz="2000" b="1" dirty="0" smtClean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  <a:p>
                <a:pPr marL="0" indent="0" algn="ctr" rtl="1">
                  <a:buNone/>
                </a:pPr>
                <a:endParaRPr lang="en-US" sz="2000" b="1" dirty="0">
                  <a:latin typeface="Times New Roman" panose="02020603050405020304" pitchFamily="18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7427"/>
                <a:ext cx="11409218" cy="6483928"/>
              </a:xfrm>
              <a:blipFill rotWithShape="0"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2" y="1620983"/>
            <a:ext cx="4894118" cy="272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4714873" y="5088576"/>
                <a:ext cx="2613314" cy="151095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𝜕𝛺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𝖁</m:t>
                      </m:r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𝛺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𝜕𝜇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3" y="5088576"/>
                <a:ext cx="2613314" cy="151095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645" y="942059"/>
                <a:ext cx="91657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b="1" dirty="0" smtClean="0">
                    <a:cs typeface="B Nazanin" panose="00000400000000000000" pitchFamily="2" charset="-78"/>
                  </a:rPr>
                  <a:t>نوع ستاره : ستاره ی کوارکی شگفت سرد در میدان مغناطیسی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𝟏𝟎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𝟏𝟖</m:t>
                        </m:r>
                      </m:sup>
                    </m:sSup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a-IR" sz="1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p>
                      <m:sSupPr>
                        <m:ctrlPr>
                          <a:rPr lang="fa-IR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𝟐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B Nazanin" panose="00000400000000000000" pitchFamily="2" charset="-78"/>
                          </a:rPr>
                          <m:t>×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𝟏𝟎</m:t>
                        </m:r>
                      </m:e>
                      <m:sup>
                        <m:r>
                          <a:rPr lang="en-US" sz="1400" b="1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𝟐𝟎</m:t>
                        </m:r>
                      </m:sup>
                    </m:sSup>
                  </m:oMath>
                </a14:m>
                <a:r>
                  <a:rPr lang="en-US" sz="1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fa-IR" sz="14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endParaRPr lang="fa-IR" b="1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45" y="942059"/>
                <a:ext cx="9165771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6847609" y="5413664"/>
            <a:ext cx="924791" cy="31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084127" y="5174674"/>
            <a:ext cx="1984664" cy="644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سهم لحاظ نشده در اختلال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197427"/>
            <a:ext cx="11554690" cy="65151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درجات آزادی و برهم کنش ها</a:t>
            </a:r>
            <a:endParaRPr lang="fa-IR" sz="28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1600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1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b="1" dirty="0" smtClean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9" y="1314655"/>
            <a:ext cx="2331893" cy="594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9" y="1314655"/>
            <a:ext cx="1683327" cy="59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81" y="1404375"/>
            <a:ext cx="2122672" cy="431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565" y="4742720"/>
            <a:ext cx="1633060" cy="1439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5886" y="871167"/>
            <a:ext cx="83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ذرات سیستم : کوارک های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بالا،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پایین، شگفت،</a:t>
            </a:r>
            <a:r>
              <a:rPr lang="en-US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گلوئون </a:t>
            </a:r>
            <a:r>
              <a:rPr lang="fa-IR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ها و الکترون ها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6822" y="2829115"/>
            <a:ext cx="3472543" cy="141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49980" y="3454977"/>
            <a:ext cx="3026229" cy="511628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5143452" y="3220278"/>
            <a:ext cx="2177" cy="894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>
            <a:off x="5103695" y="3663083"/>
            <a:ext cx="79513" cy="784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5528947" y="3220278"/>
            <a:ext cx="2177" cy="894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>
            <a:off x="5489190" y="3663083"/>
            <a:ext cx="79513" cy="784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5893953" y="3220278"/>
            <a:ext cx="2177" cy="894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Isosceles Triangle 47"/>
          <p:cNvSpPr/>
          <p:nvPr/>
        </p:nvSpPr>
        <p:spPr>
          <a:xfrm>
            <a:off x="5854196" y="3663083"/>
            <a:ext cx="79513" cy="784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6269712" y="3220278"/>
            <a:ext cx="2177" cy="894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>
            <a:off x="6229955" y="3663083"/>
            <a:ext cx="79513" cy="784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702400" y="3215715"/>
            <a:ext cx="2177" cy="8947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>
            <a:off x="6662643" y="3658520"/>
            <a:ext cx="79513" cy="784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21861" y="3832530"/>
            <a:ext cx="94373" cy="1102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032916" y="3891679"/>
            <a:ext cx="253404" cy="51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30179" y="2094245"/>
            <a:ext cx="373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برهم کنش غالب : </a:t>
            </a:r>
            <a:endParaRPr lang="en-US" sz="1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برهم </a:t>
            </a:r>
            <a:r>
              <a:rPr lang="fa-IR" sz="1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کنش </a:t>
            </a:r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کوارک </a:t>
            </a:r>
            <a:r>
              <a:rPr lang="fa-IR" sz="1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ها و الکترون </a:t>
            </a:r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با میدان مغناطیسی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20133" y="4342491"/>
            <a:ext cx="63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بر هم کنش اختلالی : بر هم کنش </a:t>
            </a:r>
            <a:r>
              <a:rPr lang="en-US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QCD</a:t>
            </a:r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بین کوارک ها (مرتبه ی اول ضریب جفت شدگی)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915886" y="6065677"/>
                <a:ext cx="1596241" cy="6858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𝑄𝐸𝐷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6065677"/>
                <a:ext cx="1596241" cy="6858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24509" y="6344516"/>
            <a:ext cx="536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برهم کنش صرف نظر شده : بر هم کنش </a:t>
            </a:r>
            <a:r>
              <a:rPr lang="en-US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QED</a:t>
            </a:r>
            <a:r>
              <a:rPr lang="fa-IR" sz="1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بین کوارک </a:t>
            </a:r>
            <a:r>
              <a:rPr lang="fa-IR" sz="16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ها و الکترون ها</a:t>
            </a:r>
            <a:endParaRPr lang="fa-IR" sz="1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19" y="1356219"/>
            <a:ext cx="493085" cy="5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36" grpId="0" animBg="1"/>
      <p:bldP spid="38" grpId="0" animBg="1"/>
      <p:bldP spid="48" grpId="0" animBg="1"/>
      <p:bldP spid="50" grpId="0" animBg="1"/>
      <p:bldP spid="52" grpId="0" animBg="1"/>
      <p:bldP spid="55" grpId="0" animBg="1"/>
      <p:bldP spid="59" grpId="0"/>
      <p:bldP spid="60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31" y="2034746"/>
            <a:ext cx="3393562" cy="5839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8665" y="1397873"/>
            <a:ext cx="10972800" cy="528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" y="3747337"/>
            <a:ext cx="5105632" cy="1113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197" y="4075440"/>
            <a:ext cx="4965268" cy="55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909" y="5964032"/>
            <a:ext cx="1935136" cy="68761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95957" y="82678"/>
            <a:ext cx="3678381" cy="1030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قید های ماده کوارک شگفت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46195" y="5014076"/>
            <a:ext cx="3777908" cy="639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کمترین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مقدار چگالی انرژی به ازای هر باریون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0422" y="1200741"/>
            <a:ext cx="2780381" cy="655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خنثی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بودن موضعی بار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 rtl="1"/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44958" y="2806601"/>
            <a:ext cx="2780381" cy="655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تعادل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شیمیایی (تعادل بتا)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3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4D9E-2566-4AD8-A7E3-8F1907595775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86200" y="487889"/>
            <a:ext cx="4529166" cy="1330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قید </a:t>
            </a:r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های دیگر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ماده کوارک شگفت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318904" y="2188533"/>
                <a:ext cx="7663757" cy="425383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rtl="1"/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برای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برقراری علیت سرعت صوت باید از سرعت نور در خلا باید کمتر باشد</a:t>
                </a:r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برای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برقراری پایداری دینامیکی، شاخص آدیاباتیک </a:t>
                </a:r>
                <a:r>
                  <a:rPr lang="en-US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𝜞</m:t>
                    </m:r>
                  </m:oMath>
                </a14:m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باید </a:t>
                </a:r>
                <a:r>
                  <a:rPr lang="fa-IR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بیشتر</a:t>
                </a:r>
                <a:r>
                  <a:rPr lang="ar-SA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از </a:t>
                </a:r>
                <a:r>
                  <a:rPr lang="en-US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4/3</a:t>
                </a:r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باشد</a:t>
                </a:r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.</a:t>
                </a:r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رابطه­ی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بین چگالی انرژی و فشار به گونه‌ای است که روابط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𝑷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&gt;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𝟎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,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&gt;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B Nazanin" panose="00000400000000000000" pitchFamily="2" charset="-78"/>
                      </a:rPr>
                      <m:t>𝑷</m:t>
                    </m:r>
                  </m:oMath>
                </a14:m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ar-SA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ارضا شوند</a:t>
                </a:r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.</a:t>
                </a:r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just" rtl="1"/>
                <a:r>
                  <a:rPr lang="fa-IR" sz="2000" b="1" dirty="0" smtClean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 چگالی </a:t>
                </a:r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باریونی از چگالی اشباع هسته ای بیشتر باشد.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𝒏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𝑩</m:t>
                        </m:r>
                      </m:sub>
                    </m:sSub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&gt;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𝟎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.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𝟏𝟔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𝒇𝒎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a-IR" sz="2000" b="1" dirty="0">
                    <a:solidFill>
                      <a:schemeClr val="tx1"/>
                    </a:solidFill>
                    <a:cs typeface="B Nazanin" panose="00000400000000000000" pitchFamily="2" charset="-78"/>
                  </a:rPr>
                  <a:t>)</a:t>
                </a:r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  <a:p>
                <a:pPr algn="ctr" rtl="1"/>
                <a:endParaRPr lang="en-US" sz="2000" b="1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904" y="2188533"/>
                <a:ext cx="7663757" cy="42538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3507</TotalTime>
  <Words>719</Words>
  <Application>Microsoft Office PowerPoint</Application>
  <PresentationFormat>Widescreen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 Badr</vt:lpstr>
      <vt:lpstr>B Nazanin</vt:lpstr>
      <vt:lpstr>Calibri</vt:lpstr>
      <vt:lpstr>Cambria Math</vt:lpstr>
      <vt:lpstr>Century Gothic</vt:lpstr>
      <vt:lpstr>Tahoma</vt:lpstr>
      <vt:lpstr>Times New Roman</vt:lpstr>
      <vt:lpstr>Wingdings 3</vt:lpstr>
      <vt:lpstr>Wisp</vt:lpstr>
      <vt:lpstr> به نام خدا       بررسي ساختار ستاره ي كواركي شگفت در ميدان مغناطيسي با رهيافت اختلالي   جليل صداقت _ سيد محمد زبرجد _ غلامحسين بردبار- بهزاد اسلام پناه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jalil sedaghat</dc:creator>
  <cp:lastModifiedBy>jalil sedaghat</cp:lastModifiedBy>
  <cp:revision>432</cp:revision>
  <dcterms:created xsi:type="dcterms:W3CDTF">2019-10-19T09:45:30Z</dcterms:created>
  <dcterms:modified xsi:type="dcterms:W3CDTF">2022-06-22T06:10:25Z</dcterms:modified>
</cp:coreProperties>
</file>